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4" r:id="rId2"/>
    <p:sldId id="280" r:id="rId3"/>
    <p:sldId id="279" r:id="rId4"/>
    <p:sldId id="277" r:id="rId5"/>
    <p:sldId id="276" r:id="rId6"/>
    <p:sldId id="271" r:id="rId7"/>
    <p:sldId id="272" r:id="rId8"/>
    <p:sldId id="278" r:id="rId9"/>
  </p:sldIdLst>
  <p:sldSz cx="7775575" cy="1090771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6" userDrawn="1">
          <p15:clr>
            <a:srgbClr val="A4A3A4"/>
          </p15:clr>
        </p15:guide>
        <p15:guide id="2" pos="24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E739"/>
    <a:srgbClr val="82EE16"/>
    <a:srgbClr val="FFB9DC"/>
    <a:srgbClr val="E876A3"/>
    <a:srgbClr val="FFF685"/>
    <a:srgbClr val="EFD614"/>
    <a:srgbClr val="9DDFFD"/>
    <a:srgbClr val="33CCFF"/>
    <a:srgbClr val="DFE6DE"/>
    <a:srgbClr val="63B7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44" autoAdjust="0"/>
    <p:restoredTop sz="93784" autoAdjust="0"/>
  </p:normalViewPr>
  <p:slideViewPr>
    <p:cSldViewPr snapToGrid="0">
      <p:cViewPr varScale="1">
        <p:scale>
          <a:sx n="62" d="100"/>
          <a:sy n="62" d="100"/>
        </p:scale>
        <p:origin x="1584" y="90"/>
      </p:cViewPr>
      <p:guideLst>
        <p:guide orient="horz" pos="3436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22E9-5FA8-4CC5-AA9F-F8673A50083E}" type="datetimeFigureOut">
              <a:rPr kumimoji="1" lang="ja-JP" altLang="en-US" smtClean="0"/>
              <a:t>2025/8/13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9A55-007E-4404-B76D-240B03CFC8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6145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22E9-5FA8-4CC5-AA9F-F8673A50083E}" type="datetimeFigureOut">
              <a:rPr kumimoji="1" lang="ja-JP" altLang="en-US" smtClean="0"/>
              <a:t>2025/8/13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9A55-007E-4404-B76D-240B03CFC8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6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22E9-5FA8-4CC5-AA9F-F8673A50083E}" type="datetimeFigureOut">
              <a:rPr kumimoji="1" lang="ja-JP" altLang="en-US" smtClean="0"/>
              <a:t>2025/8/13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9A55-007E-4404-B76D-240B03CFC8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6343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22E9-5FA8-4CC5-AA9F-F8673A50083E}" type="datetimeFigureOut">
              <a:rPr kumimoji="1" lang="ja-JP" altLang="en-US" smtClean="0"/>
              <a:t>2025/8/13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9A55-007E-4404-B76D-240B03CFC8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94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22E9-5FA8-4CC5-AA9F-F8673A50083E}" type="datetimeFigureOut">
              <a:rPr kumimoji="1" lang="ja-JP" altLang="en-US" smtClean="0"/>
              <a:t>2025/8/13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9A55-007E-4404-B76D-240B03CFC8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0268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22E9-5FA8-4CC5-AA9F-F8673A50083E}" type="datetimeFigureOut">
              <a:rPr kumimoji="1" lang="ja-JP" altLang="en-US" smtClean="0"/>
              <a:t>2025/8/13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9A55-007E-4404-B76D-240B03CFC8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736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22E9-5FA8-4CC5-AA9F-F8673A50083E}" type="datetimeFigureOut">
              <a:rPr kumimoji="1" lang="ja-JP" altLang="en-US" smtClean="0"/>
              <a:t>2025/8/13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9A55-007E-4404-B76D-240B03CFC8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177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22E9-5FA8-4CC5-AA9F-F8673A50083E}" type="datetimeFigureOut">
              <a:rPr kumimoji="1" lang="ja-JP" altLang="en-US" smtClean="0"/>
              <a:t>2025/8/13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9A55-007E-4404-B76D-240B03CFC8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721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22E9-5FA8-4CC5-AA9F-F8673A50083E}" type="datetimeFigureOut">
              <a:rPr kumimoji="1" lang="ja-JP" altLang="en-US" smtClean="0"/>
              <a:t>2025/8/13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9A55-007E-4404-B76D-240B03CFC8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661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22E9-5FA8-4CC5-AA9F-F8673A50083E}" type="datetimeFigureOut">
              <a:rPr kumimoji="1" lang="ja-JP" altLang="en-US" smtClean="0"/>
              <a:t>2025/8/13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9A55-007E-4404-B76D-240B03CFC8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011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22E9-5FA8-4CC5-AA9F-F8673A50083E}" type="datetimeFigureOut">
              <a:rPr kumimoji="1" lang="ja-JP" altLang="en-US" smtClean="0"/>
              <a:t>2025/8/13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9A55-007E-4404-B76D-240B03CFC8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12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80737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903673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722E9-5FA8-4CC5-AA9F-F8673A50083E}" type="datetimeFigureOut">
              <a:rPr kumimoji="1" lang="ja-JP" altLang="en-US" smtClean="0"/>
              <a:t>2025/8/13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99A55-007E-4404-B76D-240B03CFC8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684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microsoft.com/office/2007/relationships/hdphoto" Target="../media/hdphoto2.wdp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ettv.gov-online.go.jp/prg/prg8643.html" TargetMode="External"/><Relationship Id="rId4" Type="http://schemas.openxmlformats.org/officeDocument/2006/relationships/hyperlink" Target="https://www.e-healthnet.mhlw.go.jp/information/tobacco/t-04-005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microsoft.com/office/2007/relationships/hdphoto" Target="../media/hdphoto6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21.png"/><Relationship Id="rId16" Type="http://schemas.openxmlformats.org/officeDocument/2006/relationships/image" Target="../media/image33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5.png"/><Relationship Id="rId4" Type="http://schemas.microsoft.com/office/2007/relationships/hdphoto" Target="../media/hdphoto4.wdp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7.wdp"/><Relationship Id="rId7" Type="http://schemas.microsoft.com/office/2007/relationships/hdphoto" Target="../media/hdphoto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8.wdp"/><Relationship Id="rId10" Type="http://schemas.openxmlformats.org/officeDocument/2006/relationships/image" Target="../media/image40.png"/><Relationship Id="rId4" Type="http://schemas.openxmlformats.org/officeDocument/2006/relationships/image" Target="../media/image38.pn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6.emf"/><Relationship Id="rId7" Type="http://schemas.microsoft.com/office/2007/relationships/hdphoto" Target="../media/hdphoto11.wdp"/><Relationship Id="rId12" Type="http://schemas.openxmlformats.org/officeDocument/2006/relationships/image" Target="../media/image53.png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microsoft.com/office/2007/relationships/hdphoto" Target="../media/hdphoto10.wdp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7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図 30"/>
          <p:cNvPicPr>
            <a:picLocks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" y="0"/>
            <a:ext cx="7776000" cy="10908000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60F4975-2322-D1F6-F43D-1C7CE4F12523}"/>
              </a:ext>
            </a:extLst>
          </p:cNvPr>
          <p:cNvGrpSpPr/>
          <p:nvPr/>
        </p:nvGrpSpPr>
        <p:grpSpPr>
          <a:xfrm>
            <a:off x="4343183" y="9374399"/>
            <a:ext cx="3228186" cy="1310228"/>
            <a:chOff x="4063880" y="8876875"/>
            <a:chExt cx="3228186" cy="1310228"/>
          </a:xfrm>
        </p:grpSpPr>
        <p:sp>
          <p:nvSpPr>
            <p:cNvPr id="13" name="正方形/長方形 12"/>
            <p:cNvSpPr/>
            <p:nvPr/>
          </p:nvSpPr>
          <p:spPr>
            <a:xfrm>
              <a:off x="4063880" y="8876875"/>
              <a:ext cx="3228186" cy="1310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solidFill>
                    <a:schemeClr val="tx1"/>
                  </a:solidFill>
                  <a:latin typeface="+mj-ea"/>
                  <a:ea typeface="+mj-ea"/>
                </a:rPr>
                <a:t>大阪市　健康局</a:t>
              </a:r>
              <a:endParaRPr lang="en-US" altLang="ja-JP" sz="2000" b="1" dirty="0">
                <a:solidFill>
                  <a:schemeClr val="tx1"/>
                </a:solidFill>
                <a:latin typeface="+mj-ea"/>
                <a:ea typeface="+mj-ea"/>
              </a:endParaRPr>
            </a:p>
            <a:p>
              <a:pPr algn="ctr"/>
              <a:endParaRPr lang="en-US" altLang="ja-JP" sz="600" b="1" dirty="0">
                <a:solidFill>
                  <a:schemeClr val="tx1"/>
                </a:solidFill>
                <a:latin typeface="+mj-ea"/>
                <a:ea typeface="+mj-ea"/>
              </a:endParaRPr>
            </a:p>
            <a:p>
              <a:pPr algn="ctr"/>
              <a:r>
                <a:rPr lang="ja-JP" altLang="en-US" sz="2000" b="1" dirty="0">
                  <a:solidFill>
                    <a:schemeClr val="tx1"/>
                  </a:solidFill>
                  <a:latin typeface="+mj-ea"/>
                  <a:ea typeface="+mj-ea"/>
                </a:rPr>
                <a:t>（一社）大阪府薬剤師会</a:t>
              </a:r>
              <a:endParaRPr lang="en-US" altLang="ja-JP" sz="2000" b="1" dirty="0">
                <a:solidFill>
                  <a:schemeClr val="tx1"/>
                </a:solidFill>
                <a:latin typeface="+mj-ea"/>
                <a:ea typeface="+mj-ea"/>
              </a:endParaRPr>
            </a:p>
            <a:p>
              <a:pPr algn="ctr"/>
              <a:endParaRPr lang="en-US" altLang="ja-JP" sz="600" b="1" dirty="0">
                <a:solidFill>
                  <a:schemeClr val="tx1"/>
                </a:solidFill>
                <a:latin typeface="+mj-ea"/>
                <a:ea typeface="+mj-ea"/>
              </a:endParaRPr>
            </a:p>
            <a:p>
              <a:pPr algn="ctr"/>
              <a:r>
                <a:rPr lang="ja-JP" altLang="en-US" sz="2000" b="1" dirty="0">
                  <a:solidFill>
                    <a:schemeClr val="tx1"/>
                  </a:solidFill>
                  <a:latin typeface="+mj-ea"/>
                  <a:ea typeface="+mj-ea"/>
                </a:rPr>
                <a:t>大阪市学校薬剤師会</a:t>
              </a:r>
              <a:endParaRPr lang="en-US" altLang="ja-JP" sz="2000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2269" y="8970870"/>
              <a:ext cx="298473" cy="298473"/>
            </a:xfrm>
            <a:prstGeom prst="rect">
              <a:avLst/>
            </a:prstGeom>
          </p:spPr>
        </p:pic>
      </p:grpSp>
      <p:pic>
        <p:nvPicPr>
          <p:cNvPr id="25" name="図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09" b="89947" l="9877" r="91534">
                        <a14:foregroundMark x1="35097" y1="36155" x2="36508" y2="36155"/>
                        <a14:foregroundMark x1="46208" y1="32451" x2="55026" y2="50617"/>
                        <a14:foregroundMark x1="63492" y1="44621" x2="66843" y2="51499"/>
                        <a14:foregroundMark x1="33862" y1="77601" x2="52028" y2="78483"/>
                        <a14:foregroundMark x1="63492" y1="77601" x2="63492" y2="77601"/>
                        <a14:foregroundMark x1="63845" y1="74250" x2="63845" y2="74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871" y="4018465"/>
            <a:ext cx="4973450" cy="4973450"/>
          </a:xfrm>
          <a:prstGeom prst="rect">
            <a:avLst/>
          </a:prstGeom>
          <a:effectLst>
            <a:glow rad="660400">
              <a:schemeClr val="bg1"/>
            </a:glow>
          </a:effectLst>
        </p:spPr>
      </p:pic>
      <p:sp>
        <p:nvSpPr>
          <p:cNvPr id="7" name="テキスト ボックス 6"/>
          <p:cNvSpPr txBox="1"/>
          <p:nvPr/>
        </p:nvSpPr>
        <p:spPr>
          <a:xfrm>
            <a:off x="289456" y="8242825"/>
            <a:ext cx="3586103" cy="1015663"/>
          </a:xfrm>
          <a:prstGeom prst="rect">
            <a:avLst/>
          </a:prstGeom>
          <a:noFill/>
          <a:effectLst>
            <a:glow rad="6096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/>
              <a:t>厚生労働省</a:t>
            </a:r>
            <a:endParaRPr kumimoji="1" lang="en-US" altLang="ja-JP" sz="2000" b="1" dirty="0"/>
          </a:p>
          <a:p>
            <a:pPr algn="ctr"/>
            <a:r>
              <a:rPr kumimoji="1" lang="ja-JP" altLang="en-US" sz="2000" b="1" dirty="0"/>
              <a:t>受動喫煙対策推進マスコット</a:t>
            </a:r>
            <a:endParaRPr kumimoji="1" lang="en-US" altLang="ja-JP" sz="2000" b="1" dirty="0"/>
          </a:p>
          <a:p>
            <a:pPr algn="ctr"/>
            <a:r>
              <a:rPr kumimoji="1" lang="ja-JP" altLang="en-US" sz="2000" b="1" dirty="0"/>
              <a:t>けむいモン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2C1859-DB4A-DC44-9B62-6657996EB27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9966" y="4374216"/>
            <a:ext cx="2817568" cy="3644319"/>
          </a:xfrm>
          <a:prstGeom prst="rect">
            <a:avLst/>
          </a:prstGeom>
          <a:effectLst>
            <a:glow rad="711200">
              <a:schemeClr val="bg1"/>
            </a:glow>
          </a:effec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4FEA258-96A9-91CD-5442-5E244CC11BD2}"/>
              </a:ext>
            </a:extLst>
          </p:cNvPr>
          <p:cNvSpPr txBox="1"/>
          <p:nvPr/>
        </p:nvSpPr>
        <p:spPr>
          <a:xfrm>
            <a:off x="4263846" y="8257362"/>
            <a:ext cx="3153926" cy="1015663"/>
          </a:xfrm>
          <a:prstGeom prst="rect">
            <a:avLst/>
          </a:prstGeom>
          <a:noFill/>
          <a:effectLst>
            <a:glow rad="6096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/>
              <a:t>大阪市受動喫煙防止対策</a:t>
            </a:r>
            <a:endParaRPr kumimoji="1" lang="en-US" altLang="ja-JP" sz="2000" b="1" dirty="0"/>
          </a:p>
          <a:p>
            <a:pPr algn="ctr"/>
            <a:r>
              <a:rPr kumimoji="1" lang="ja-JP" altLang="en-US" sz="2000" b="1" dirty="0"/>
              <a:t>マスコットキャラクター</a:t>
            </a:r>
            <a:endParaRPr kumimoji="1" lang="en-US" altLang="ja-JP" sz="2000" b="1" dirty="0"/>
          </a:p>
          <a:p>
            <a:pPr algn="ctr"/>
            <a:r>
              <a:rPr kumimoji="1" lang="ja-JP" altLang="en-US" sz="2000" b="1" dirty="0"/>
              <a:t>ケッボちゃん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6FE6976-1589-009D-1611-A46D040B47A1}"/>
              </a:ext>
            </a:extLst>
          </p:cNvPr>
          <p:cNvSpPr txBox="1"/>
          <p:nvPr/>
        </p:nvSpPr>
        <p:spPr>
          <a:xfrm>
            <a:off x="5957276" y="7858299"/>
            <a:ext cx="1818299" cy="261610"/>
          </a:xfrm>
          <a:prstGeom prst="rect">
            <a:avLst/>
          </a:prstGeom>
          <a:noFill/>
          <a:effectLst>
            <a:glow rad="6096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（作成）</a:t>
            </a:r>
            <a:r>
              <a:rPr kumimoji="1" lang="en-US" altLang="ja-JP" sz="1100" b="1" dirty="0"/>
              <a:t>HAL</a:t>
            </a:r>
            <a:r>
              <a:rPr kumimoji="1" lang="ja-JP" altLang="en-US" sz="1100" b="1" dirty="0"/>
              <a:t>大阪　岳  茗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766973D-0888-8073-CC59-71D6BB7815B1}"/>
              </a:ext>
            </a:extLst>
          </p:cNvPr>
          <p:cNvGrpSpPr/>
          <p:nvPr/>
        </p:nvGrpSpPr>
        <p:grpSpPr>
          <a:xfrm>
            <a:off x="715750" y="199738"/>
            <a:ext cx="6343650" cy="5079006"/>
            <a:chOff x="1486362" y="454217"/>
            <a:chExt cx="6343650" cy="5079006"/>
          </a:xfrm>
        </p:grpSpPr>
        <p:pic>
          <p:nvPicPr>
            <p:cNvPr id="30" name="図 2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97623" y="454217"/>
              <a:ext cx="5521128" cy="5079006"/>
            </a:xfrm>
            <a:prstGeom prst="rect">
              <a:avLst/>
            </a:prstGeom>
          </p:spPr>
        </p:pic>
        <p:sp>
          <p:nvSpPr>
            <p:cNvPr id="4" name="正方形/長方形 3"/>
            <p:cNvSpPr/>
            <p:nvPr/>
          </p:nvSpPr>
          <p:spPr>
            <a:xfrm>
              <a:off x="1486362" y="2339056"/>
              <a:ext cx="6343650" cy="25531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200" b="1" dirty="0">
                  <a:solidFill>
                    <a:schemeClr val="tx1"/>
                  </a:solidFill>
                  <a:latin typeface="+mn-ea"/>
                </a:rPr>
                <a:t>の</a:t>
              </a:r>
              <a:endParaRPr lang="en-US" altLang="ja-JP" sz="3200" b="1" dirty="0">
                <a:solidFill>
                  <a:schemeClr val="tx1"/>
                </a:solidFill>
                <a:latin typeface="+mn-ea"/>
              </a:endParaRPr>
            </a:p>
            <a:p>
              <a:pPr algn="ctr"/>
              <a:endParaRPr lang="en-US" altLang="ja-JP" sz="1400" b="1" dirty="0">
                <a:solidFill>
                  <a:schemeClr val="tx1"/>
                </a:solidFill>
                <a:latin typeface="+mn-ea"/>
              </a:endParaRPr>
            </a:p>
            <a:p>
              <a:pPr algn="ctr"/>
              <a:r>
                <a:rPr lang="ja-JP" altLang="en-US" sz="5400" b="1" dirty="0">
                  <a:solidFill>
                    <a:schemeClr val="tx1"/>
                  </a:solidFill>
                  <a:latin typeface="+mn-ea"/>
                </a:rPr>
                <a:t>何</a:t>
              </a:r>
              <a:r>
                <a:rPr lang="ja-JP" altLang="en-US" sz="4000" b="1" dirty="0">
                  <a:solidFill>
                    <a:schemeClr val="tx1"/>
                  </a:solidFill>
                  <a:latin typeface="+mn-ea"/>
                </a:rPr>
                <a:t>が</a:t>
              </a:r>
              <a:r>
                <a:rPr lang="ja-JP" altLang="en-US" sz="5400" b="1" dirty="0">
                  <a:solidFill>
                    <a:schemeClr val="tx1"/>
                  </a:solidFill>
                  <a:latin typeface="+mn-ea"/>
                </a:rPr>
                <a:t>悪い</a:t>
              </a:r>
              <a:r>
                <a:rPr kumimoji="1" lang="ja-JP" altLang="en-US" sz="5400" b="1" dirty="0">
                  <a:solidFill>
                    <a:schemeClr val="tx1"/>
                  </a:solidFill>
                  <a:latin typeface="+mn-ea"/>
                </a:rPr>
                <a:t>？</a:t>
              </a:r>
            </a:p>
          </p:txBody>
        </p:sp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3187" y="1301007"/>
              <a:ext cx="3810000" cy="190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8227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四角形: 角を丸くする 88">
            <a:extLst>
              <a:ext uri="{FF2B5EF4-FFF2-40B4-BE49-F238E27FC236}">
                <a16:creationId xmlns:a16="http://schemas.microsoft.com/office/drawing/2014/main" id="{DBFA8EEB-92E2-FB71-A342-09AAB6209933}"/>
              </a:ext>
            </a:extLst>
          </p:cNvPr>
          <p:cNvSpPr/>
          <p:nvPr/>
        </p:nvSpPr>
        <p:spPr>
          <a:xfrm>
            <a:off x="690887" y="2490276"/>
            <a:ext cx="6462508" cy="572367"/>
          </a:xfrm>
          <a:prstGeom prst="flowChartAlternateProcess">
            <a:avLst/>
          </a:prstGeom>
          <a:solidFill>
            <a:srgbClr val="FFB9DC"/>
          </a:solidFill>
          <a:ln w="19050">
            <a:noFill/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843108"/>
                      <a:gd name="connsiteY0" fmla="*/ 259767 h 519534"/>
                      <a:gd name="connsiteX1" fmla="*/ 259767 w 2843108"/>
                      <a:gd name="connsiteY1" fmla="*/ 0 h 519534"/>
                      <a:gd name="connsiteX2" fmla="*/ 2583341 w 2843108"/>
                      <a:gd name="connsiteY2" fmla="*/ 0 h 519534"/>
                      <a:gd name="connsiteX3" fmla="*/ 2843108 w 2843108"/>
                      <a:gd name="connsiteY3" fmla="*/ 259767 h 519534"/>
                      <a:gd name="connsiteX4" fmla="*/ 2843108 w 2843108"/>
                      <a:gd name="connsiteY4" fmla="*/ 259767 h 519534"/>
                      <a:gd name="connsiteX5" fmla="*/ 2583341 w 2843108"/>
                      <a:gd name="connsiteY5" fmla="*/ 519534 h 519534"/>
                      <a:gd name="connsiteX6" fmla="*/ 259767 w 2843108"/>
                      <a:gd name="connsiteY6" fmla="*/ 519534 h 519534"/>
                      <a:gd name="connsiteX7" fmla="*/ 0 w 2843108"/>
                      <a:gd name="connsiteY7" fmla="*/ 259767 h 519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43108" h="519534" extrusionOk="0">
                        <a:moveTo>
                          <a:pt x="0" y="259767"/>
                        </a:moveTo>
                        <a:cubicBezTo>
                          <a:pt x="-8892" y="110817"/>
                          <a:pt x="113135" y="1188"/>
                          <a:pt x="259767" y="0"/>
                        </a:cubicBezTo>
                        <a:cubicBezTo>
                          <a:pt x="829240" y="132882"/>
                          <a:pt x="2255541" y="-84951"/>
                          <a:pt x="2583341" y="0"/>
                        </a:cubicBezTo>
                        <a:cubicBezTo>
                          <a:pt x="2722877" y="3837"/>
                          <a:pt x="2842194" y="121354"/>
                          <a:pt x="2843108" y="259767"/>
                        </a:cubicBezTo>
                        <a:lnTo>
                          <a:pt x="2843108" y="259767"/>
                        </a:lnTo>
                        <a:cubicBezTo>
                          <a:pt x="2819494" y="390312"/>
                          <a:pt x="2748923" y="530102"/>
                          <a:pt x="2583341" y="519534"/>
                        </a:cubicBezTo>
                        <a:cubicBezTo>
                          <a:pt x="1940631" y="569067"/>
                          <a:pt x="1213263" y="534343"/>
                          <a:pt x="259767" y="519534"/>
                        </a:cubicBezTo>
                        <a:cubicBezTo>
                          <a:pt x="104653" y="517750"/>
                          <a:pt x="-12014" y="414543"/>
                          <a:pt x="0" y="25976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2400" dirty="0"/>
          </a:p>
        </p:txBody>
      </p:sp>
      <p:grpSp>
        <p:nvGrpSpPr>
          <p:cNvPr id="56" name="グループ化 55"/>
          <p:cNvGrpSpPr/>
          <p:nvPr/>
        </p:nvGrpSpPr>
        <p:grpSpPr>
          <a:xfrm>
            <a:off x="768218" y="4186203"/>
            <a:ext cx="3237274" cy="1357097"/>
            <a:chOff x="449727" y="4934625"/>
            <a:chExt cx="4413916" cy="637515"/>
          </a:xfrm>
        </p:grpSpPr>
        <p:grpSp>
          <p:nvGrpSpPr>
            <p:cNvPr id="94" name="グループ化 93"/>
            <p:cNvGrpSpPr/>
            <p:nvPr/>
          </p:nvGrpSpPr>
          <p:grpSpPr>
            <a:xfrm>
              <a:off x="449727" y="4934625"/>
              <a:ext cx="4413916" cy="637515"/>
              <a:chOff x="64307" y="4076477"/>
              <a:chExt cx="4413916" cy="637515"/>
            </a:xfrm>
          </p:grpSpPr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CCB40C49-278E-2ED5-88D4-D96E16612B5A}"/>
                  </a:ext>
                </a:extLst>
              </p:cNvPr>
              <p:cNvSpPr txBox="1"/>
              <p:nvPr/>
            </p:nvSpPr>
            <p:spPr>
              <a:xfrm>
                <a:off x="64307" y="4164579"/>
                <a:ext cx="4413916" cy="549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100"/>
                  </a:lnSpc>
                </a:pPr>
                <a:r>
                  <a:rPr kumimoji="1" lang="ja-JP" altLang="en-US" sz="1600" b="1" dirty="0">
                    <a:solidFill>
                      <a:srgbClr val="FF0000"/>
                    </a:solidFill>
                  </a:rPr>
                  <a:t>依存</a:t>
                </a:r>
                <a:r>
                  <a:rPr kumimoji="1" lang="ja-JP" altLang="en-US" sz="1600" dirty="0"/>
                  <a:t>（たばこをやめたくても、</a:t>
                </a:r>
                <a:endParaRPr kumimoji="1" lang="en-US" altLang="ja-JP" sz="1600" dirty="0"/>
              </a:p>
              <a:p>
                <a:pPr>
                  <a:lnSpc>
                    <a:spcPts val="2100"/>
                  </a:lnSpc>
                </a:pPr>
                <a:r>
                  <a:rPr kumimoji="1" lang="ja-JP" altLang="en-US" sz="1600" dirty="0"/>
                  <a:t>やめられない状態）の原因となる</a:t>
                </a:r>
                <a:endParaRPr kumimoji="1" lang="en-US" altLang="ja-JP" sz="1600" dirty="0"/>
              </a:p>
              <a:p>
                <a:pPr>
                  <a:lnSpc>
                    <a:spcPts val="2100"/>
                  </a:lnSpc>
                </a:pPr>
                <a:r>
                  <a:rPr kumimoji="1" lang="ja-JP" altLang="en-US" sz="1600" dirty="0"/>
                  <a:t>物質。血管を縮めて、血の流れを</a:t>
                </a:r>
                <a:endParaRPr kumimoji="1" lang="en-US" altLang="ja-JP" sz="1600" dirty="0"/>
              </a:p>
              <a:p>
                <a:pPr>
                  <a:lnSpc>
                    <a:spcPts val="2100"/>
                  </a:lnSpc>
                </a:pPr>
                <a:r>
                  <a:rPr kumimoji="1" lang="ja-JP" altLang="en-US" sz="1600" dirty="0"/>
                  <a:t>悪くします。</a:t>
                </a:r>
              </a:p>
            </p:txBody>
          </p:sp>
          <p:sp>
            <p:nvSpPr>
              <p:cNvPr id="106" name="テキスト ボックス 105"/>
              <p:cNvSpPr txBox="1"/>
              <p:nvPr/>
            </p:nvSpPr>
            <p:spPr>
              <a:xfrm>
                <a:off x="175725" y="4076477"/>
                <a:ext cx="619925" cy="146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ts val="2100"/>
                  </a:lnSpc>
                </a:pPr>
                <a:r>
                  <a:rPr kumimoji="1" lang="ja-JP" altLang="en-US" sz="500" dirty="0"/>
                  <a:t>いぞん</a:t>
                </a:r>
              </a:p>
            </p:txBody>
          </p:sp>
        </p:grpSp>
        <p:sp>
          <p:nvSpPr>
            <p:cNvPr id="109" name="テキスト ボックス 108"/>
            <p:cNvSpPr txBox="1"/>
            <p:nvPr/>
          </p:nvSpPr>
          <p:spPr>
            <a:xfrm>
              <a:off x="2151068" y="5187417"/>
              <a:ext cx="774063" cy="146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kumimoji="1" lang="ja-JP" altLang="en-US" sz="500" dirty="0"/>
                <a:t>ちぢ</a:t>
              </a:r>
            </a:p>
          </p:txBody>
        </p:sp>
      </p:grpSp>
      <p:grpSp>
        <p:nvGrpSpPr>
          <p:cNvPr id="61" name="グループ化 60"/>
          <p:cNvGrpSpPr/>
          <p:nvPr/>
        </p:nvGrpSpPr>
        <p:grpSpPr>
          <a:xfrm>
            <a:off x="4483222" y="5794729"/>
            <a:ext cx="2363497" cy="1356619"/>
            <a:chOff x="1408608" y="7406561"/>
            <a:chExt cx="2122459" cy="1806594"/>
          </a:xfrm>
        </p:grpSpPr>
        <p:pic>
          <p:nvPicPr>
            <p:cNvPr id="54" name="Picture 4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4" r="7005"/>
            <a:stretch>
              <a:fillRect/>
            </a:stretch>
          </p:blipFill>
          <p:spPr bwMode="auto">
            <a:xfrm>
              <a:off x="1460138" y="7633481"/>
              <a:ext cx="2048286" cy="1579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Rectangle 7"/>
            <p:cNvSpPr>
              <a:spLocks noChangeArrowheads="1"/>
            </p:cNvSpPr>
            <p:nvPr/>
          </p:nvSpPr>
          <p:spPr bwMode="auto">
            <a:xfrm>
              <a:off x="1408608" y="7406640"/>
              <a:ext cx="1057960" cy="303982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lIns="90487" tIns="44450" rIns="90487" bIns="4445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ja-JP" altLang="en-US" sz="100" dirty="0">
                  <a:solidFill>
                    <a:srgbClr val="0A0A0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</a:p>
            <a:p>
              <a:pPr algn="ctr"/>
              <a:r>
                <a:rPr lang="ja-JP" altLang="en-US" sz="800" dirty="0">
                  <a:solidFill>
                    <a:srgbClr val="0A0A0E"/>
                  </a:solidFill>
                  <a:latin typeface="+mn-ea"/>
                  <a:ea typeface="+mn-ea"/>
                </a:rPr>
                <a:t>使用前のフィルター</a:t>
              </a:r>
            </a:p>
          </p:txBody>
        </p:sp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2543604" y="7406561"/>
              <a:ext cx="987463" cy="344967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lIns="90487" tIns="44450" rIns="90487" bIns="4445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ja-JP" altLang="en-US" sz="300" dirty="0">
                  <a:solidFill>
                    <a:srgbClr val="0A0A0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　　　　　　　　　　　　　    けむり</a:t>
              </a:r>
              <a:endParaRPr lang="en-US" altLang="ja-JP" sz="300" dirty="0">
                <a:solidFill>
                  <a:srgbClr val="0A0A0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800" dirty="0">
                  <a:solidFill>
                    <a:srgbClr val="0A0A0E"/>
                  </a:solidFill>
                  <a:latin typeface="+mn-ea"/>
                  <a:ea typeface="+mn-ea"/>
                </a:rPr>
                <a:t>たばこの煙がつくと</a:t>
              </a:r>
            </a:p>
          </p:txBody>
        </p:sp>
      </p:grpSp>
      <p:sp>
        <p:nvSpPr>
          <p:cNvPr id="5" name="正方形/長方形 4"/>
          <p:cNvSpPr/>
          <p:nvPr/>
        </p:nvSpPr>
        <p:spPr>
          <a:xfrm flipH="1">
            <a:off x="0" y="-17493"/>
            <a:ext cx="7775574" cy="1177541"/>
          </a:xfrm>
          <a:prstGeom prst="rect">
            <a:avLst/>
          </a:prstGeom>
          <a:solidFill>
            <a:srgbClr val="B1E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9AB48D5-A339-372A-2ACD-9B4D9EB73276}"/>
              </a:ext>
            </a:extLst>
          </p:cNvPr>
          <p:cNvSpPr txBox="1"/>
          <p:nvPr/>
        </p:nvSpPr>
        <p:spPr>
          <a:xfrm>
            <a:off x="1696316" y="617765"/>
            <a:ext cx="5125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たばこの　　の正体は？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48B20BC4-5208-0349-D52B-E4428EF5C509}"/>
              </a:ext>
            </a:extLst>
          </p:cNvPr>
          <p:cNvSpPr txBox="1"/>
          <p:nvPr/>
        </p:nvSpPr>
        <p:spPr>
          <a:xfrm>
            <a:off x="3388711" y="654517"/>
            <a:ext cx="506169" cy="424838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5208"/>
                <a:gd name="adj2" fmla="val -10000"/>
              </a:avLst>
            </a:prstTxWarp>
            <a:spAutoFit/>
          </a:bodyPr>
          <a:lstStyle/>
          <a:p>
            <a:pPr algn="ctr"/>
            <a:r>
              <a:rPr kumimoji="1" lang="ja-JP" altLang="en-US" sz="3200" b="1" dirty="0">
                <a:ln w="10160">
                  <a:solidFill>
                    <a:srgbClr val="E876A3"/>
                  </a:solidFill>
                  <a:prstDash val="solid"/>
                </a:ln>
                <a:solidFill>
                  <a:srgbClr val="FFFFFF"/>
                </a:solidFill>
              </a:rPr>
              <a:t>煙</a:t>
            </a:r>
          </a:p>
        </p:txBody>
      </p:sp>
      <p:grpSp>
        <p:nvGrpSpPr>
          <p:cNvPr id="24" name="グループ化 23"/>
          <p:cNvGrpSpPr/>
          <p:nvPr/>
        </p:nvGrpSpPr>
        <p:grpSpPr>
          <a:xfrm>
            <a:off x="690887" y="1391273"/>
            <a:ext cx="6629598" cy="933562"/>
            <a:chOff x="3450152" y="1751225"/>
            <a:chExt cx="2941267" cy="1384337"/>
          </a:xfrm>
        </p:grpSpPr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CCB40C49-278E-2ED5-88D4-D96E16612B5A}"/>
                </a:ext>
              </a:extLst>
            </p:cNvPr>
            <p:cNvSpPr txBox="1"/>
            <p:nvPr/>
          </p:nvSpPr>
          <p:spPr>
            <a:xfrm>
              <a:off x="3450152" y="1857676"/>
              <a:ext cx="2941267" cy="127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kumimoji="1" lang="ja-JP" altLang="en-US" sz="1600" dirty="0"/>
                <a:t>たばこは、</a:t>
              </a:r>
              <a:r>
                <a:rPr kumimoji="1" lang="ja-JP" altLang="en-US" sz="1600" b="1" dirty="0">
                  <a:solidFill>
                    <a:srgbClr val="FF0000"/>
                  </a:solidFill>
                </a:rPr>
                <a:t>たばこという植物の葉</a:t>
              </a:r>
              <a:r>
                <a:rPr kumimoji="1" lang="ja-JP" altLang="en-US" sz="1600" dirty="0"/>
                <a:t>を乾燥、加工した製品です。</a:t>
              </a:r>
              <a:endParaRPr kumimoji="1" lang="en-US" altLang="ja-JP" sz="1600" dirty="0"/>
            </a:p>
            <a:p>
              <a:pPr>
                <a:lnSpc>
                  <a:spcPts val="2000"/>
                </a:lnSpc>
              </a:pPr>
              <a:r>
                <a:rPr kumimoji="1" lang="ja-JP" altLang="en-US" sz="1600" dirty="0"/>
                <a:t>たばこの葉にはニコチン</a:t>
              </a:r>
              <a:r>
                <a:rPr kumimoji="1" lang="ja-JP" altLang="ja-JP" sz="1600" dirty="0"/>
                <a:t>をはじめ様々な有害物質</a:t>
              </a:r>
              <a:r>
                <a:rPr kumimoji="1" lang="ja-JP" altLang="en-US" sz="1600" dirty="0"/>
                <a:t>が含まれています。</a:t>
              </a:r>
              <a:endParaRPr kumimoji="1" lang="en-US" altLang="ja-JP" sz="1600" dirty="0"/>
            </a:p>
            <a:p>
              <a:pPr>
                <a:lnSpc>
                  <a:spcPts val="2000"/>
                </a:lnSpc>
              </a:pPr>
              <a:r>
                <a:rPr kumimoji="1" lang="ja-JP" altLang="en-US" sz="1600" dirty="0"/>
                <a:t>たばこ葉を燃やしたり、電気で温めることで、煙を発生させています。</a:t>
              </a: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4920786" y="1766070"/>
              <a:ext cx="201981" cy="251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500" dirty="0"/>
                <a:t>かんそう</a:t>
              </a:r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5541036" y="1751225"/>
              <a:ext cx="226315" cy="251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500" dirty="0"/>
                <a:t>せいひん</a:t>
              </a:r>
            </a:p>
          </p:txBody>
        </p:sp>
        <p:sp>
          <p:nvSpPr>
            <p:cNvPr id="76" name="テキスト ボックス 75"/>
            <p:cNvSpPr txBox="1"/>
            <p:nvPr/>
          </p:nvSpPr>
          <p:spPr>
            <a:xfrm>
              <a:off x="3934390" y="2532126"/>
              <a:ext cx="173923" cy="251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00" dirty="0"/>
                <a:t>も</a:t>
              </a:r>
              <a:endParaRPr kumimoji="1" lang="en-US" altLang="ja-JP" sz="500" dirty="0"/>
            </a:p>
          </p:txBody>
        </p:sp>
        <p:sp>
          <p:nvSpPr>
            <p:cNvPr id="79" name="テキスト ボックス 78"/>
            <p:cNvSpPr txBox="1"/>
            <p:nvPr/>
          </p:nvSpPr>
          <p:spPr>
            <a:xfrm>
              <a:off x="5329282" y="2547405"/>
              <a:ext cx="190881" cy="251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500" dirty="0"/>
                <a:t>けむり</a:t>
              </a:r>
            </a:p>
          </p:txBody>
        </p:sp>
      </p:grpSp>
      <p:sp>
        <p:nvSpPr>
          <p:cNvPr id="80" name="テキスト ボックス 79"/>
          <p:cNvSpPr txBox="1"/>
          <p:nvPr/>
        </p:nvSpPr>
        <p:spPr>
          <a:xfrm>
            <a:off x="3456237" y="497567"/>
            <a:ext cx="44355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/>
              <a:t>けむり</a:t>
            </a:r>
          </a:p>
        </p:txBody>
      </p:sp>
      <p:grpSp>
        <p:nvGrpSpPr>
          <p:cNvPr id="133" name="グループ化 132">
            <a:extLst>
              <a:ext uri="{FF2B5EF4-FFF2-40B4-BE49-F238E27FC236}">
                <a16:creationId xmlns:a16="http://schemas.microsoft.com/office/drawing/2014/main" id="{4D7CFA69-6272-D7F6-CF3E-A082227E0F02}"/>
              </a:ext>
            </a:extLst>
          </p:cNvPr>
          <p:cNvGrpSpPr/>
          <p:nvPr/>
        </p:nvGrpSpPr>
        <p:grpSpPr>
          <a:xfrm>
            <a:off x="8535010" y="1509367"/>
            <a:ext cx="2876535" cy="1194300"/>
            <a:chOff x="-11673" y="1839169"/>
            <a:chExt cx="2876535" cy="1194300"/>
          </a:xfrm>
        </p:grpSpPr>
        <p:sp>
          <p:nvSpPr>
            <p:cNvPr id="127" name="矢印: 山形 126">
              <a:extLst>
                <a:ext uri="{FF2B5EF4-FFF2-40B4-BE49-F238E27FC236}">
                  <a16:creationId xmlns:a16="http://schemas.microsoft.com/office/drawing/2014/main" id="{08718056-8C10-B7AD-7ADE-E58FDD566709}"/>
                </a:ext>
              </a:extLst>
            </p:cNvPr>
            <p:cNvSpPr/>
            <p:nvPr/>
          </p:nvSpPr>
          <p:spPr>
            <a:xfrm>
              <a:off x="1001093" y="1915590"/>
              <a:ext cx="961698" cy="1113686"/>
            </a:xfrm>
            <a:prstGeom prst="chevron">
              <a:avLst>
                <a:gd name="adj" fmla="val 11191"/>
              </a:avLst>
            </a:prstGeom>
            <a:solidFill>
              <a:srgbClr val="E876A3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32" name="矢印: 山形 131">
              <a:extLst>
                <a:ext uri="{FF2B5EF4-FFF2-40B4-BE49-F238E27FC236}">
                  <a16:creationId xmlns:a16="http://schemas.microsoft.com/office/drawing/2014/main" id="{C04E199D-83E6-C608-4F97-A08D7FD3CE37}"/>
                </a:ext>
              </a:extLst>
            </p:cNvPr>
            <p:cNvSpPr/>
            <p:nvPr/>
          </p:nvSpPr>
          <p:spPr>
            <a:xfrm>
              <a:off x="1903164" y="1915590"/>
              <a:ext cx="961698" cy="1113686"/>
            </a:xfrm>
            <a:prstGeom prst="chevron">
              <a:avLst>
                <a:gd name="adj" fmla="val 11191"/>
              </a:avLst>
            </a:prstGeom>
            <a:solidFill>
              <a:srgbClr val="E87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20" name="矢印: 五方向 119">
              <a:extLst>
                <a:ext uri="{FF2B5EF4-FFF2-40B4-BE49-F238E27FC236}">
                  <a16:creationId xmlns:a16="http://schemas.microsoft.com/office/drawing/2014/main" id="{BEA64EE3-1DB6-73FB-AB1E-7DAFE6E170E9}"/>
                </a:ext>
              </a:extLst>
            </p:cNvPr>
            <p:cNvSpPr/>
            <p:nvPr/>
          </p:nvSpPr>
          <p:spPr>
            <a:xfrm>
              <a:off x="99022" y="1919783"/>
              <a:ext cx="961698" cy="1113686"/>
            </a:xfrm>
            <a:prstGeom prst="homePlate">
              <a:avLst>
                <a:gd name="adj" fmla="val 12165"/>
              </a:avLst>
            </a:prstGeom>
            <a:solidFill>
              <a:srgbClr val="E876A3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grpSp>
          <p:nvGrpSpPr>
            <p:cNvPr id="9" name="グループ化 8"/>
            <p:cNvGrpSpPr>
              <a:grpSpLocks noChangeAspect="1"/>
            </p:cNvGrpSpPr>
            <p:nvPr/>
          </p:nvGrpSpPr>
          <p:grpSpPr>
            <a:xfrm rot="1921768">
              <a:off x="1937972" y="2177356"/>
              <a:ext cx="816146" cy="527710"/>
              <a:chOff x="4987921" y="657493"/>
              <a:chExt cx="1650410" cy="1067133"/>
            </a:xfrm>
          </p:grpSpPr>
          <p:pic>
            <p:nvPicPr>
              <p:cNvPr id="48" name="図 47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500" b="100000" l="3000" r="100000">
                            <a14:foregroundMark x1="14500" y1="86500" x2="14500" y2="86500"/>
                            <a14:foregroundMark x1="17500" y1="80500" x2="17500" y2="80500"/>
                            <a14:foregroundMark x1="15500" y1="80500" x2="17500" y2="85000"/>
                            <a14:backgroundMark x1="22000" y1="19500" x2="22000" y2="19500"/>
                            <a14:backgroundMark x1="32500" y1="12500" x2="32500" y2="1250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3127114">
                <a:off x="5571198" y="657493"/>
                <a:ext cx="1067133" cy="1067133"/>
              </a:xfrm>
              <a:prstGeom prst="rect">
                <a:avLst/>
              </a:prstGeom>
            </p:spPr>
          </p:pic>
          <p:pic>
            <p:nvPicPr>
              <p:cNvPr id="49" name="図 4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754299" flipH="1">
                <a:off x="5028038" y="722626"/>
                <a:ext cx="398122" cy="478355"/>
              </a:xfrm>
              <a:prstGeom prst="rect">
                <a:avLst/>
              </a:prstGeom>
            </p:spPr>
          </p:pic>
        </p:grpSp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DE51BAE7-81CD-DD6C-845D-F49DAB734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673" y="1839169"/>
              <a:ext cx="1078033" cy="1078033"/>
            </a:xfrm>
            <a:prstGeom prst="rect">
              <a:avLst/>
            </a:prstGeom>
          </p:spPr>
        </p:pic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16412652-CA0B-4561-FB4A-6322243B5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5838" y="1874734"/>
              <a:ext cx="1013654" cy="1013654"/>
            </a:xfrm>
            <a:prstGeom prst="rect">
              <a:avLst/>
            </a:prstGeom>
          </p:spPr>
        </p:pic>
        <p:sp>
          <p:nvSpPr>
            <p:cNvPr id="95" name="テキスト ボックス 94">
              <a:extLst>
                <a:ext uri="{FF2B5EF4-FFF2-40B4-BE49-F238E27FC236}">
                  <a16:creationId xmlns:a16="http://schemas.microsoft.com/office/drawing/2014/main" id="{837F66BB-281C-D959-D2BD-4FA8CCC01CE4}"/>
                </a:ext>
              </a:extLst>
            </p:cNvPr>
            <p:cNvSpPr txBox="1"/>
            <p:nvPr/>
          </p:nvSpPr>
          <p:spPr>
            <a:xfrm>
              <a:off x="197691" y="2760658"/>
              <a:ext cx="75814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/>
                <a:t>タバコ葉</a:t>
              </a:r>
            </a:p>
          </p:txBody>
        </p:sp>
        <p:sp>
          <p:nvSpPr>
            <p:cNvPr id="96" name="テキスト ボックス 95">
              <a:extLst>
                <a:ext uri="{FF2B5EF4-FFF2-40B4-BE49-F238E27FC236}">
                  <a16:creationId xmlns:a16="http://schemas.microsoft.com/office/drawing/2014/main" id="{49EF1414-1CD9-5D4A-2592-FDA3DB71EFEF}"/>
                </a:ext>
              </a:extLst>
            </p:cNvPr>
            <p:cNvSpPr txBox="1"/>
            <p:nvPr/>
          </p:nvSpPr>
          <p:spPr>
            <a:xfrm>
              <a:off x="1230841" y="2759243"/>
              <a:ext cx="47008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/>
                <a:t>乾燥</a:t>
              </a:r>
            </a:p>
          </p:txBody>
        </p:sp>
        <p:sp>
          <p:nvSpPr>
            <p:cNvPr id="97" name="テキスト ボックス 96">
              <a:extLst>
                <a:ext uri="{FF2B5EF4-FFF2-40B4-BE49-F238E27FC236}">
                  <a16:creationId xmlns:a16="http://schemas.microsoft.com/office/drawing/2014/main" id="{8DC22D05-B864-9919-0305-87270F7FA6DD}"/>
                </a:ext>
              </a:extLst>
            </p:cNvPr>
            <p:cNvSpPr txBox="1"/>
            <p:nvPr/>
          </p:nvSpPr>
          <p:spPr>
            <a:xfrm>
              <a:off x="2092155" y="2752553"/>
              <a:ext cx="66326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/>
                <a:t>たばこ</a:t>
              </a:r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1240065" y="2674143"/>
              <a:ext cx="584442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00" dirty="0"/>
                <a:t>かんそう</a:t>
              </a:r>
            </a:p>
          </p:txBody>
        </p:sp>
      </p:grp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CCB40C49-278E-2ED5-88D4-D96E16612B5A}"/>
              </a:ext>
            </a:extLst>
          </p:cNvPr>
          <p:cNvSpPr txBox="1"/>
          <p:nvPr/>
        </p:nvSpPr>
        <p:spPr>
          <a:xfrm>
            <a:off x="787566" y="3149698"/>
            <a:ext cx="627495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kumimoji="1" lang="ja-JP" altLang="en-US" sz="1600" dirty="0"/>
              <a:t>化学物質が約</a:t>
            </a:r>
            <a:r>
              <a:rPr kumimoji="1" lang="en-US" altLang="ja-JP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5,300</a:t>
            </a:r>
            <a:r>
              <a:rPr kumimoji="1" lang="ja-JP" altLang="en-US" sz="1600" dirty="0"/>
              <a:t>種類、</a:t>
            </a:r>
            <a:r>
              <a:rPr kumimoji="1" lang="ja-JP" altLang="en-US" sz="1600" b="1" dirty="0"/>
              <a:t>がん</a:t>
            </a:r>
            <a:r>
              <a:rPr kumimoji="1" lang="ja-JP" altLang="en-US" sz="1600" dirty="0"/>
              <a:t>の原因になるものが約</a:t>
            </a:r>
            <a:r>
              <a:rPr kumimoji="1" lang="en-US" altLang="ja-JP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70</a:t>
            </a:r>
            <a:r>
              <a:rPr kumimoji="1" lang="ja-JP" altLang="en-US" sz="1600" dirty="0"/>
              <a:t>種類含まれています。代表的な物質が次の３つです。</a:t>
            </a:r>
          </a:p>
        </p:txBody>
      </p:sp>
      <p:grpSp>
        <p:nvGrpSpPr>
          <p:cNvPr id="108" name="グループ化 107">
            <a:extLst>
              <a:ext uri="{FF2B5EF4-FFF2-40B4-BE49-F238E27FC236}">
                <a16:creationId xmlns:a16="http://schemas.microsoft.com/office/drawing/2014/main" id="{0AC73C19-0C51-4FE6-BECC-4086B3D502F2}"/>
              </a:ext>
            </a:extLst>
          </p:cNvPr>
          <p:cNvGrpSpPr/>
          <p:nvPr/>
        </p:nvGrpSpPr>
        <p:grpSpPr>
          <a:xfrm>
            <a:off x="2600593" y="2501520"/>
            <a:ext cx="2876535" cy="548080"/>
            <a:chOff x="152312" y="3219744"/>
            <a:chExt cx="2876535" cy="548080"/>
          </a:xfrm>
        </p:grpSpPr>
        <p:sp>
          <p:nvSpPr>
            <p:cNvPr id="102" name="テキスト ボックス 101">
              <a:extLst>
                <a:ext uri="{FF2B5EF4-FFF2-40B4-BE49-F238E27FC236}">
                  <a16:creationId xmlns:a16="http://schemas.microsoft.com/office/drawing/2014/main" id="{3D16D75B-D368-D771-8180-9C3D847A88D5}"/>
                </a:ext>
              </a:extLst>
            </p:cNvPr>
            <p:cNvSpPr txBox="1"/>
            <p:nvPr/>
          </p:nvSpPr>
          <p:spPr>
            <a:xfrm>
              <a:off x="152312" y="3306159"/>
              <a:ext cx="287653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/>
                <a:t>たばこの煙の中身</a:t>
              </a:r>
            </a:p>
          </p:txBody>
        </p:sp>
        <p:sp>
          <p:nvSpPr>
            <p:cNvPr id="91" name="テキスト ボックス 90"/>
            <p:cNvSpPr txBox="1"/>
            <p:nvPr/>
          </p:nvSpPr>
          <p:spPr>
            <a:xfrm>
              <a:off x="1390515" y="3219744"/>
              <a:ext cx="427155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/>
                <a:t>けむり</a:t>
              </a:r>
            </a:p>
          </p:txBody>
        </p:sp>
      </p:grpSp>
      <p:grpSp>
        <p:nvGrpSpPr>
          <p:cNvPr id="59" name="グループ化 58"/>
          <p:cNvGrpSpPr/>
          <p:nvPr/>
        </p:nvGrpSpPr>
        <p:grpSpPr>
          <a:xfrm>
            <a:off x="1065304" y="5518834"/>
            <a:ext cx="2576491" cy="1882403"/>
            <a:chOff x="3427793" y="4983867"/>
            <a:chExt cx="2861298" cy="2236379"/>
          </a:xfrm>
        </p:grpSpPr>
        <p:pic>
          <p:nvPicPr>
            <p:cNvPr id="107" name="Picture 4" descr="C:\WINDOWS\ﾃﾞｽｸﾄｯﾌﾟ\作画ピクギャラ\タバコに関して\PPのためのスライド集\喫煙後の体温変化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089"/>
            <a:stretch/>
          </p:blipFill>
          <p:spPr bwMode="auto">
            <a:xfrm>
              <a:off x="3453530" y="6012033"/>
              <a:ext cx="2772436" cy="908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C:\WINDOWS\ﾃﾞｽｸﾄｯﾌﾟ\作画ピクギャラ\タバコに関して\PPのためのスライド集\喫煙後の体温変化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941" b="48183"/>
            <a:stretch/>
          </p:blipFill>
          <p:spPr bwMode="auto">
            <a:xfrm>
              <a:off x="3427793" y="4983867"/>
              <a:ext cx="2823909" cy="991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>
              <a:off x="3639640" y="5775284"/>
              <a:ext cx="854448" cy="241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ja-JP" altLang="en-US" sz="8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吸わない時</a:t>
              </a:r>
            </a:p>
          </p:txBody>
        </p:sp>
        <p:sp>
          <p:nvSpPr>
            <p:cNvPr id="2" name="正方形/長方形 1"/>
            <p:cNvSpPr/>
            <p:nvPr/>
          </p:nvSpPr>
          <p:spPr>
            <a:xfrm>
              <a:off x="5149230" y="5777076"/>
              <a:ext cx="854448" cy="1753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</a:rPr>
                <a:t>２分後</a:t>
              </a: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3639640" y="6072121"/>
              <a:ext cx="854448" cy="1753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</a:rPr>
                <a:t>３分後</a:t>
              </a: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5149230" y="6042137"/>
              <a:ext cx="854448" cy="1753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lang="ja-JP" altLang="en-US" sz="1000" dirty="0">
                  <a:solidFill>
                    <a:schemeClr val="tx1"/>
                  </a:solidFill>
                </a:rPr>
                <a:t>５</a:t>
              </a:r>
              <a:r>
                <a:rPr kumimoji="1" lang="ja-JP" altLang="en-US" sz="1000" dirty="0">
                  <a:solidFill>
                    <a:schemeClr val="tx1"/>
                  </a:solidFill>
                </a:rPr>
                <a:t>分後</a:t>
              </a: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3546327" y="6927724"/>
              <a:ext cx="2742764" cy="292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/>
                <a:t>たばこを吸うことによる手の温度変化</a:t>
              </a:r>
            </a:p>
          </p:txBody>
        </p:sp>
      </p:grpSp>
      <p:grpSp>
        <p:nvGrpSpPr>
          <p:cNvPr id="68" name="グループ化 67"/>
          <p:cNvGrpSpPr/>
          <p:nvPr/>
        </p:nvGrpSpPr>
        <p:grpSpPr>
          <a:xfrm>
            <a:off x="4118040" y="4329867"/>
            <a:ext cx="3372466" cy="1428532"/>
            <a:chOff x="3449392" y="4892948"/>
            <a:chExt cx="2991178" cy="1428532"/>
          </a:xfrm>
        </p:grpSpPr>
        <p:grpSp>
          <p:nvGrpSpPr>
            <p:cNvPr id="112" name="グループ化 111"/>
            <p:cNvGrpSpPr/>
            <p:nvPr/>
          </p:nvGrpSpPr>
          <p:grpSpPr>
            <a:xfrm>
              <a:off x="3449392" y="4892948"/>
              <a:ext cx="2991178" cy="1428532"/>
              <a:chOff x="55036" y="4208099"/>
              <a:chExt cx="4923346" cy="671072"/>
            </a:xfrm>
          </p:grpSpPr>
          <p:sp>
            <p:nvSpPr>
              <p:cNvPr id="114" name="テキスト ボックス 113">
                <a:extLst>
                  <a:ext uri="{FF2B5EF4-FFF2-40B4-BE49-F238E27FC236}">
                    <a16:creationId xmlns:a16="http://schemas.microsoft.com/office/drawing/2014/main" id="{CCB40C49-278E-2ED5-88D4-D96E16612B5A}"/>
                  </a:ext>
                </a:extLst>
              </p:cNvPr>
              <p:cNvSpPr txBox="1"/>
              <p:nvPr/>
            </p:nvSpPr>
            <p:spPr>
              <a:xfrm>
                <a:off x="55036" y="4208099"/>
                <a:ext cx="4923346" cy="671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100"/>
                  </a:lnSpc>
                </a:pPr>
                <a:r>
                  <a:rPr kumimoji="1" lang="ja-JP" altLang="en-US" sz="1600" dirty="0"/>
                  <a:t>ヤニと言われる燃やした時に</a:t>
                </a:r>
                <a:endParaRPr kumimoji="1" lang="en-US" altLang="ja-JP" sz="1600" dirty="0"/>
              </a:p>
              <a:p>
                <a:pPr>
                  <a:lnSpc>
                    <a:spcPts val="2100"/>
                  </a:lnSpc>
                </a:pPr>
                <a:r>
                  <a:rPr kumimoji="1" lang="ja-JP" altLang="en-US" sz="1600" dirty="0"/>
                  <a:t>出る茶色くベタベタした物質。</a:t>
                </a:r>
                <a:endParaRPr kumimoji="1" lang="en-US" altLang="ja-JP" sz="1600" dirty="0"/>
              </a:p>
              <a:p>
                <a:pPr>
                  <a:lnSpc>
                    <a:spcPts val="2100"/>
                  </a:lnSpc>
                </a:pPr>
                <a:r>
                  <a:rPr kumimoji="1" lang="ja-JP" altLang="en-US" sz="1600" dirty="0"/>
                  <a:t>肺などにくっついて悪さをし、</a:t>
                </a:r>
                <a:endParaRPr kumimoji="1" lang="en-US" altLang="ja-JP" sz="1600" dirty="0"/>
              </a:p>
              <a:p>
                <a:pPr>
                  <a:lnSpc>
                    <a:spcPts val="2100"/>
                  </a:lnSpc>
                </a:pPr>
                <a:r>
                  <a:rPr kumimoji="1" lang="ja-JP" altLang="en-US" sz="1600" b="1" dirty="0">
                    <a:solidFill>
                      <a:srgbClr val="FF0000"/>
                    </a:solidFill>
                  </a:rPr>
                  <a:t>がん</a:t>
                </a:r>
                <a:r>
                  <a:rPr kumimoji="1" lang="ja-JP" altLang="en-US" sz="1600" dirty="0"/>
                  <a:t>や</a:t>
                </a:r>
                <a:r>
                  <a:rPr kumimoji="1" lang="en-US" altLang="ja-JP" sz="1600" b="1" dirty="0">
                    <a:solidFill>
                      <a:srgbClr val="FF0000"/>
                    </a:solidFill>
                  </a:rPr>
                  <a:t>COPD</a:t>
                </a:r>
                <a:r>
                  <a:rPr kumimoji="1" lang="en-US" altLang="ja-JP" sz="1600" dirty="0">
                    <a:solidFill>
                      <a:srgbClr val="FF0000"/>
                    </a:solidFill>
                  </a:rPr>
                  <a:t>*</a:t>
                </a:r>
                <a:r>
                  <a:rPr kumimoji="1" lang="ja-JP" altLang="en-US" sz="1600" dirty="0"/>
                  <a:t>（慢性閉塞性肺疾患）の原因となります。</a:t>
                </a:r>
                <a:endParaRPr kumimoji="1" lang="en-US" altLang="ja-JP" sz="1600" dirty="0"/>
              </a:p>
            </p:txBody>
          </p:sp>
          <p:sp>
            <p:nvSpPr>
              <p:cNvPr id="115" name="テキスト ボックス 114"/>
              <p:cNvSpPr txBox="1"/>
              <p:nvPr/>
            </p:nvSpPr>
            <p:spPr>
              <a:xfrm>
                <a:off x="58203" y="4437392"/>
                <a:ext cx="527881" cy="86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600" dirty="0"/>
                  <a:t>はい</a:t>
                </a:r>
              </a:p>
            </p:txBody>
          </p:sp>
        </p:grpSp>
        <p:sp>
          <p:nvSpPr>
            <p:cNvPr id="116" name="テキスト ボックス 115"/>
            <p:cNvSpPr txBox="1"/>
            <p:nvPr/>
          </p:nvSpPr>
          <p:spPr>
            <a:xfrm>
              <a:off x="3933593" y="5662996"/>
              <a:ext cx="96229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dirty="0"/>
                <a:t>シーオーピーディー　　</a:t>
              </a:r>
            </a:p>
          </p:txBody>
        </p:sp>
        <p:sp>
          <p:nvSpPr>
            <p:cNvPr id="118" name="テキスト ボックス 117"/>
            <p:cNvSpPr txBox="1"/>
            <p:nvPr/>
          </p:nvSpPr>
          <p:spPr>
            <a:xfrm>
              <a:off x="4592541" y="5530441"/>
              <a:ext cx="1575101" cy="296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ts val="1900"/>
                </a:lnSpc>
              </a:pPr>
              <a:r>
                <a:rPr kumimoji="1" lang="ja-JP" altLang="en-US" sz="600" dirty="0" err="1"/>
                <a:t>まんせい</a:t>
              </a:r>
              <a:r>
                <a:rPr kumimoji="1" lang="ja-JP" altLang="en-US" sz="600" dirty="0"/>
                <a:t>へいそくせいはいしっかん</a:t>
              </a:r>
            </a:p>
          </p:txBody>
        </p:sp>
      </p:grp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CCB40C49-278E-2ED5-88D4-D96E16612B5A}"/>
              </a:ext>
            </a:extLst>
          </p:cNvPr>
          <p:cNvSpPr txBox="1"/>
          <p:nvPr/>
        </p:nvSpPr>
        <p:spPr>
          <a:xfrm>
            <a:off x="896989" y="7957975"/>
            <a:ext cx="641979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kumimoji="1" lang="ja-JP" altLang="en-US" sz="1600" dirty="0"/>
              <a:t>体中に酸素が運ばれるのをじゃまします。酸素不足によってボーっとして考える力が低下したり、長時間運動することが難しくなったりします。</a:t>
            </a:r>
          </a:p>
        </p:txBody>
      </p:sp>
      <p:sp>
        <p:nvSpPr>
          <p:cNvPr id="174" name="二等辺三角形 173">
            <a:extLst>
              <a:ext uri="{FF2B5EF4-FFF2-40B4-BE49-F238E27FC236}">
                <a16:creationId xmlns:a16="http://schemas.microsoft.com/office/drawing/2014/main" id="{D64E4CE0-E40A-3575-3032-A323BF0BE5E0}"/>
              </a:ext>
            </a:extLst>
          </p:cNvPr>
          <p:cNvSpPr/>
          <p:nvPr/>
        </p:nvSpPr>
        <p:spPr>
          <a:xfrm rot="5563918">
            <a:off x="3661768" y="9582841"/>
            <a:ext cx="66916" cy="69325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07C29057-E00F-C823-848E-00196FD5295C}"/>
              </a:ext>
            </a:extLst>
          </p:cNvPr>
          <p:cNvSpPr/>
          <p:nvPr/>
        </p:nvSpPr>
        <p:spPr>
          <a:xfrm rot="5563918">
            <a:off x="5782070" y="9561379"/>
            <a:ext cx="66916" cy="69325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8" name="グループ化 187">
            <a:extLst>
              <a:ext uri="{FF2B5EF4-FFF2-40B4-BE49-F238E27FC236}">
                <a16:creationId xmlns:a16="http://schemas.microsoft.com/office/drawing/2014/main" id="{201F4FD8-4E25-7199-AE57-685551ED91ED}"/>
              </a:ext>
            </a:extLst>
          </p:cNvPr>
          <p:cNvGrpSpPr/>
          <p:nvPr/>
        </p:nvGrpSpPr>
        <p:grpSpPr>
          <a:xfrm>
            <a:off x="2469369" y="8989798"/>
            <a:ext cx="1189213" cy="1374948"/>
            <a:chOff x="1954491" y="8352814"/>
            <a:chExt cx="1189213" cy="1374948"/>
          </a:xfrm>
        </p:grpSpPr>
        <p:sp>
          <p:nvSpPr>
            <p:cNvPr id="186" name="四角形: 角を丸くする 185">
              <a:extLst>
                <a:ext uri="{FF2B5EF4-FFF2-40B4-BE49-F238E27FC236}">
                  <a16:creationId xmlns:a16="http://schemas.microsoft.com/office/drawing/2014/main" id="{DC15F891-E354-7560-AAC8-953398D89882}"/>
                </a:ext>
              </a:extLst>
            </p:cNvPr>
            <p:cNvSpPr/>
            <p:nvPr/>
          </p:nvSpPr>
          <p:spPr>
            <a:xfrm>
              <a:off x="1954491" y="8461623"/>
              <a:ext cx="1134571" cy="1134722"/>
            </a:xfrm>
            <a:prstGeom prst="roundRect">
              <a:avLst>
                <a:gd name="adj" fmla="val 11972"/>
              </a:avLst>
            </a:prstGeom>
            <a:solidFill>
              <a:srgbClr val="DFE6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70" name="図 169">
              <a:extLst>
                <a:ext uri="{FF2B5EF4-FFF2-40B4-BE49-F238E27FC236}">
                  <a16:creationId xmlns:a16="http://schemas.microsoft.com/office/drawing/2014/main" id="{E7C21FEC-17E6-001A-7FE9-EE7B8697E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16174" y="8640066"/>
              <a:ext cx="966759" cy="652135"/>
            </a:xfrm>
            <a:prstGeom prst="rect">
              <a:avLst/>
            </a:prstGeom>
          </p:spPr>
        </p:pic>
        <p:pic>
          <p:nvPicPr>
            <p:cNvPr id="165" name="図 164">
              <a:extLst>
                <a:ext uri="{FF2B5EF4-FFF2-40B4-BE49-F238E27FC236}">
                  <a16:creationId xmlns:a16="http://schemas.microsoft.com/office/drawing/2014/main" id="{3D77374E-6477-4DF4-7A4D-655A9FACF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00" b="100000" l="3000" r="100000">
                          <a14:foregroundMark x1="14500" y1="86500" x2="14500" y2="86500"/>
                          <a14:foregroundMark x1="17500" y1="80500" x2="17500" y2="80500"/>
                          <a14:foregroundMark x1="15500" y1="80500" x2="17500" y2="85000"/>
                          <a14:backgroundMark x1="22000" y1="19500" x2="22000" y2="19500"/>
                          <a14:backgroundMark x1="32500" y1="12500" x2="32500" y2="125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655877">
              <a:off x="2288448" y="9200053"/>
              <a:ext cx="527710" cy="527709"/>
            </a:xfrm>
            <a:prstGeom prst="rect">
              <a:avLst/>
            </a:prstGeom>
          </p:spPr>
        </p:pic>
        <p:pic>
          <p:nvPicPr>
            <p:cNvPr id="169" name="図 168">
              <a:extLst>
                <a:ext uri="{FF2B5EF4-FFF2-40B4-BE49-F238E27FC236}">
                  <a16:creationId xmlns:a16="http://schemas.microsoft.com/office/drawing/2014/main" id="{C22884B0-3069-9975-8602-FBB9EE2D9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68965" y="8765658"/>
              <a:ext cx="407688" cy="385380"/>
            </a:xfrm>
            <a:prstGeom prst="rect">
              <a:avLst/>
            </a:prstGeom>
          </p:spPr>
        </p:pic>
        <p:sp>
          <p:nvSpPr>
            <p:cNvPr id="171" name="テキスト ボックス 170">
              <a:extLst>
                <a:ext uri="{FF2B5EF4-FFF2-40B4-BE49-F238E27FC236}">
                  <a16:creationId xmlns:a16="http://schemas.microsoft.com/office/drawing/2014/main" id="{880A889C-A29A-5770-F5B2-3D6DDF6CA0C4}"/>
                </a:ext>
              </a:extLst>
            </p:cNvPr>
            <p:cNvSpPr txBox="1"/>
            <p:nvPr/>
          </p:nvSpPr>
          <p:spPr>
            <a:xfrm>
              <a:off x="2152336" y="9194395"/>
              <a:ext cx="991368" cy="249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kumimoji="1" lang="ja-JP" altLang="en-US" sz="900" dirty="0"/>
                <a:t>一酸化炭素</a:t>
              </a:r>
              <a:r>
                <a:rPr kumimoji="1" lang="ja-JP" altLang="en-US" sz="700" dirty="0"/>
                <a:t>発生</a:t>
              </a:r>
              <a:endParaRPr kumimoji="1" lang="ja-JP" altLang="en-US" sz="900" dirty="0"/>
            </a:p>
          </p:txBody>
        </p:sp>
        <p:sp>
          <p:nvSpPr>
            <p:cNvPr id="187" name="テキスト ボックス 186">
              <a:extLst>
                <a:ext uri="{FF2B5EF4-FFF2-40B4-BE49-F238E27FC236}">
                  <a16:creationId xmlns:a16="http://schemas.microsoft.com/office/drawing/2014/main" id="{B1D2635D-7E7F-A840-9B2C-3F36208F3881}"/>
                </a:ext>
              </a:extLst>
            </p:cNvPr>
            <p:cNvSpPr txBox="1"/>
            <p:nvPr/>
          </p:nvSpPr>
          <p:spPr>
            <a:xfrm>
              <a:off x="2028320" y="8352814"/>
              <a:ext cx="991368" cy="259045"/>
            </a:xfrm>
            <a:prstGeom prst="rect">
              <a:avLst/>
            </a:prstGeom>
            <a:solidFill>
              <a:srgbClr val="FFB9DC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kumimoji="1" lang="ja-JP" altLang="en-US" sz="900" dirty="0"/>
                <a:t>喫煙すると</a:t>
              </a:r>
              <a:r>
                <a:rPr kumimoji="1" lang="en-US" altLang="ja-JP" sz="900" dirty="0"/>
                <a:t>…</a:t>
              </a:r>
              <a:endParaRPr kumimoji="1" lang="ja-JP" altLang="en-US" sz="900" dirty="0"/>
            </a:p>
          </p:txBody>
        </p:sp>
      </p:grpSp>
      <p:grpSp>
        <p:nvGrpSpPr>
          <p:cNvPr id="194" name="グループ化 193">
            <a:extLst>
              <a:ext uri="{FF2B5EF4-FFF2-40B4-BE49-F238E27FC236}">
                <a16:creationId xmlns:a16="http://schemas.microsoft.com/office/drawing/2014/main" id="{4CAF3603-D76C-3249-C104-7B95B9311153}"/>
              </a:ext>
            </a:extLst>
          </p:cNvPr>
          <p:cNvGrpSpPr/>
          <p:nvPr/>
        </p:nvGrpSpPr>
        <p:grpSpPr>
          <a:xfrm>
            <a:off x="694179" y="4033795"/>
            <a:ext cx="1361611" cy="400110"/>
            <a:chOff x="308061" y="4418242"/>
            <a:chExt cx="1361611" cy="400110"/>
          </a:xfrm>
        </p:grpSpPr>
        <p:sp>
          <p:nvSpPr>
            <p:cNvPr id="65" name="テキスト ボックス 64"/>
            <p:cNvSpPr txBox="1"/>
            <p:nvPr/>
          </p:nvSpPr>
          <p:spPr>
            <a:xfrm>
              <a:off x="353226" y="4418242"/>
              <a:ext cx="13164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chemeClr val="bg1"/>
                  </a:solidFill>
                </a:rPr>
                <a:t>ニコチン</a:t>
              </a:r>
            </a:p>
          </p:txBody>
        </p:sp>
        <p:sp>
          <p:nvSpPr>
            <p:cNvPr id="189" name="正方形/長方形 188">
              <a:extLst>
                <a:ext uri="{FF2B5EF4-FFF2-40B4-BE49-F238E27FC236}">
                  <a16:creationId xmlns:a16="http://schemas.microsoft.com/office/drawing/2014/main" id="{7897A860-012F-FA92-4236-84AB442DF23F}"/>
                </a:ext>
              </a:extLst>
            </p:cNvPr>
            <p:cNvSpPr/>
            <p:nvPr/>
          </p:nvSpPr>
          <p:spPr>
            <a:xfrm>
              <a:off x="308061" y="4434624"/>
              <a:ext cx="45719" cy="316845"/>
            </a:xfrm>
            <a:prstGeom prst="rect">
              <a:avLst/>
            </a:prstGeom>
            <a:solidFill>
              <a:srgbClr val="FFB9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3" name="グループ化 192">
            <a:extLst>
              <a:ext uri="{FF2B5EF4-FFF2-40B4-BE49-F238E27FC236}">
                <a16:creationId xmlns:a16="http://schemas.microsoft.com/office/drawing/2014/main" id="{F3D6CB1D-903E-4943-26E9-4BDD0C176235}"/>
              </a:ext>
            </a:extLst>
          </p:cNvPr>
          <p:cNvGrpSpPr/>
          <p:nvPr/>
        </p:nvGrpSpPr>
        <p:grpSpPr>
          <a:xfrm>
            <a:off x="4118041" y="3998635"/>
            <a:ext cx="1233125" cy="401007"/>
            <a:chOff x="3863078" y="4497520"/>
            <a:chExt cx="1233125" cy="401007"/>
          </a:xfrm>
        </p:grpSpPr>
        <p:sp>
          <p:nvSpPr>
            <p:cNvPr id="110" name="テキスト ボックス 109"/>
            <p:cNvSpPr txBox="1"/>
            <p:nvPr/>
          </p:nvSpPr>
          <p:spPr>
            <a:xfrm>
              <a:off x="3885938" y="4497520"/>
              <a:ext cx="1210265" cy="401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chemeClr val="bg1"/>
                  </a:solidFill>
                </a:rPr>
                <a:t>タール</a:t>
              </a:r>
            </a:p>
          </p:txBody>
        </p:sp>
        <p:sp>
          <p:nvSpPr>
            <p:cNvPr id="190" name="正方形/長方形 189">
              <a:extLst>
                <a:ext uri="{FF2B5EF4-FFF2-40B4-BE49-F238E27FC236}">
                  <a16:creationId xmlns:a16="http://schemas.microsoft.com/office/drawing/2014/main" id="{B7A0FB99-C55B-A8B1-8F4E-0A926F5AAB56}"/>
                </a:ext>
              </a:extLst>
            </p:cNvPr>
            <p:cNvSpPr/>
            <p:nvPr/>
          </p:nvSpPr>
          <p:spPr>
            <a:xfrm>
              <a:off x="3863078" y="4519418"/>
              <a:ext cx="45719" cy="316845"/>
            </a:xfrm>
            <a:prstGeom prst="rect">
              <a:avLst/>
            </a:prstGeom>
            <a:solidFill>
              <a:srgbClr val="FFB9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5" name="グループ化 194">
            <a:extLst>
              <a:ext uri="{FF2B5EF4-FFF2-40B4-BE49-F238E27FC236}">
                <a16:creationId xmlns:a16="http://schemas.microsoft.com/office/drawing/2014/main" id="{389D2A37-44AD-6214-BF93-55473FC07329}"/>
              </a:ext>
            </a:extLst>
          </p:cNvPr>
          <p:cNvGrpSpPr/>
          <p:nvPr/>
        </p:nvGrpSpPr>
        <p:grpSpPr>
          <a:xfrm>
            <a:off x="764706" y="7601209"/>
            <a:ext cx="1875926" cy="401007"/>
            <a:chOff x="330366" y="7631588"/>
            <a:chExt cx="1875926" cy="401007"/>
          </a:xfrm>
        </p:grpSpPr>
        <p:sp>
          <p:nvSpPr>
            <p:cNvPr id="119" name="テキスト ボックス 118"/>
            <p:cNvSpPr txBox="1"/>
            <p:nvPr/>
          </p:nvSpPr>
          <p:spPr>
            <a:xfrm>
              <a:off x="378572" y="7631588"/>
              <a:ext cx="1827720" cy="401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chemeClr val="bg1"/>
                  </a:solidFill>
                </a:rPr>
                <a:t>一酸化炭素</a:t>
              </a:r>
            </a:p>
          </p:txBody>
        </p:sp>
        <p:sp>
          <p:nvSpPr>
            <p:cNvPr id="191" name="正方形/長方形 190">
              <a:extLst>
                <a:ext uri="{FF2B5EF4-FFF2-40B4-BE49-F238E27FC236}">
                  <a16:creationId xmlns:a16="http://schemas.microsoft.com/office/drawing/2014/main" id="{6C232D78-09F0-B8C2-089B-86CA04A50103}"/>
                </a:ext>
              </a:extLst>
            </p:cNvPr>
            <p:cNvSpPr/>
            <p:nvPr/>
          </p:nvSpPr>
          <p:spPr>
            <a:xfrm>
              <a:off x="330366" y="7650802"/>
              <a:ext cx="45719" cy="316845"/>
            </a:xfrm>
            <a:prstGeom prst="rect">
              <a:avLst/>
            </a:prstGeom>
            <a:solidFill>
              <a:srgbClr val="FFB9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3" name="グループ化 212">
            <a:extLst>
              <a:ext uri="{FF2B5EF4-FFF2-40B4-BE49-F238E27FC236}">
                <a16:creationId xmlns:a16="http://schemas.microsoft.com/office/drawing/2014/main" id="{BDF8D4F6-2A5E-C3A9-B147-35C56D6D0FBA}"/>
              </a:ext>
            </a:extLst>
          </p:cNvPr>
          <p:cNvGrpSpPr/>
          <p:nvPr/>
        </p:nvGrpSpPr>
        <p:grpSpPr>
          <a:xfrm>
            <a:off x="841531" y="8989251"/>
            <a:ext cx="1579036" cy="1244078"/>
            <a:chOff x="422534" y="8482327"/>
            <a:chExt cx="1579036" cy="1244078"/>
          </a:xfrm>
        </p:grpSpPr>
        <p:grpSp>
          <p:nvGrpSpPr>
            <p:cNvPr id="167" name="グループ化 166">
              <a:extLst>
                <a:ext uri="{FF2B5EF4-FFF2-40B4-BE49-F238E27FC236}">
                  <a16:creationId xmlns:a16="http://schemas.microsoft.com/office/drawing/2014/main" id="{26C7378E-7069-168E-E593-703E2582EA5C}"/>
                </a:ext>
              </a:extLst>
            </p:cNvPr>
            <p:cNvGrpSpPr/>
            <p:nvPr/>
          </p:nvGrpSpPr>
          <p:grpSpPr>
            <a:xfrm>
              <a:off x="422534" y="8591683"/>
              <a:ext cx="1514772" cy="1134722"/>
              <a:chOff x="102400" y="8725602"/>
              <a:chExt cx="1514772" cy="1134722"/>
            </a:xfrm>
          </p:grpSpPr>
          <p:sp>
            <p:nvSpPr>
              <p:cNvPr id="164" name="四角形: 角を丸くする 163">
                <a:extLst>
                  <a:ext uri="{FF2B5EF4-FFF2-40B4-BE49-F238E27FC236}">
                    <a16:creationId xmlns:a16="http://schemas.microsoft.com/office/drawing/2014/main" id="{BE10F28A-F0E9-B747-5F83-C72A45A2BDEB}"/>
                  </a:ext>
                </a:extLst>
              </p:cNvPr>
              <p:cNvSpPr/>
              <p:nvPr/>
            </p:nvSpPr>
            <p:spPr>
              <a:xfrm>
                <a:off x="131377" y="8725602"/>
                <a:ext cx="1420415" cy="1134722"/>
              </a:xfrm>
              <a:prstGeom prst="roundRect">
                <a:avLst>
                  <a:gd name="adj" fmla="val 11972"/>
                </a:avLst>
              </a:prstGeom>
              <a:solidFill>
                <a:srgbClr val="DFE6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63" name="グループ化 162">
                <a:extLst>
                  <a:ext uri="{FF2B5EF4-FFF2-40B4-BE49-F238E27FC236}">
                    <a16:creationId xmlns:a16="http://schemas.microsoft.com/office/drawing/2014/main" id="{69E4606C-6DF6-69E9-27CF-A92374C7223C}"/>
                  </a:ext>
                </a:extLst>
              </p:cNvPr>
              <p:cNvGrpSpPr/>
              <p:nvPr/>
            </p:nvGrpSpPr>
            <p:grpSpPr>
              <a:xfrm>
                <a:off x="102400" y="8810092"/>
                <a:ext cx="1514772" cy="1021189"/>
                <a:chOff x="108515" y="8791482"/>
                <a:chExt cx="1514772" cy="1021189"/>
              </a:xfrm>
            </p:grpSpPr>
            <p:sp>
              <p:nvSpPr>
                <p:cNvPr id="146" name="テキスト ボックス 145">
                  <a:extLst>
                    <a:ext uri="{FF2B5EF4-FFF2-40B4-BE49-F238E27FC236}">
                      <a16:creationId xmlns:a16="http://schemas.microsoft.com/office/drawing/2014/main" id="{B34A875A-7246-B3C9-BC11-E5F9E7F0AB18}"/>
                    </a:ext>
                  </a:extLst>
                </p:cNvPr>
                <p:cNvSpPr txBox="1"/>
                <p:nvPr/>
              </p:nvSpPr>
              <p:spPr>
                <a:xfrm>
                  <a:off x="1084308" y="9039085"/>
                  <a:ext cx="538979" cy="2498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300"/>
                    </a:lnSpc>
                  </a:pPr>
                  <a:r>
                    <a:rPr kumimoji="1" lang="ja-JP" altLang="en-US" sz="900" dirty="0"/>
                    <a:t>酸素</a:t>
                  </a:r>
                </a:p>
              </p:txBody>
            </p:sp>
            <p:grpSp>
              <p:nvGrpSpPr>
                <p:cNvPr id="160" name="グループ化 159">
                  <a:extLst>
                    <a:ext uri="{FF2B5EF4-FFF2-40B4-BE49-F238E27FC236}">
                      <a16:creationId xmlns:a16="http://schemas.microsoft.com/office/drawing/2014/main" id="{9B3D07E1-A7E6-E150-C37C-56C251AB598C}"/>
                    </a:ext>
                  </a:extLst>
                </p:cNvPr>
                <p:cNvGrpSpPr/>
                <p:nvPr/>
              </p:nvGrpSpPr>
              <p:grpSpPr>
                <a:xfrm>
                  <a:off x="326529" y="8791482"/>
                  <a:ext cx="1187962" cy="856222"/>
                  <a:chOff x="152366" y="8924770"/>
                  <a:chExt cx="1187962" cy="856222"/>
                </a:xfrm>
              </p:grpSpPr>
              <p:pic>
                <p:nvPicPr>
                  <p:cNvPr id="6" name="図 5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366" y="8924770"/>
                    <a:ext cx="956478" cy="841700"/>
                  </a:xfrm>
                  <a:prstGeom prst="rect">
                    <a:avLst/>
                  </a:prstGeom>
                </p:spPr>
              </p:pic>
              <p:sp>
                <p:nvSpPr>
                  <p:cNvPr id="159" name="テキスト ボックス 158">
                    <a:extLst>
                      <a:ext uri="{FF2B5EF4-FFF2-40B4-BE49-F238E27FC236}">
                        <a16:creationId xmlns:a16="http://schemas.microsoft.com/office/drawing/2014/main" id="{FFB2E3F7-21C7-065C-EF3A-BE683320EB01}"/>
                      </a:ext>
                    </a:extLst>
                  </p:cNvPr>
                  <p:cNvSpPr txBox="1"/>
                  <p:nvPr/>
                </p:nvSpPr>
                <p:spPr>
                  <a:xfrm>
                    <a:off x="812309" y="9596326"/>
                    <a:ext cx="528019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600" dirty="0"/>
                      <a:t>なかよし</a:t>
                    </a:r>
                  </a:p>
                </p:txBody>
              </p:sp>
            </p:grpSp>
            <p:grpSp>
              <p:nvGrpSpPr>
                <p:cNvPr id="136" name="グループ化 135">
                  <a:extLst>
                    <a:ext uri="{FF2B5EF4-FFF2-40B4-BE49-F238E27FC236}">
                      <a16:creationId xmlns:a16="http://schemas.microsoft.com/office/drawing/2014/main" id="{9800F010-DFDD-95C6-488C-C98562C843B8}"/>
                    </a:ext>
                  </a:extLst>
                </p:cNvPr>
                <p:cNvGrpSpPr/>
                <p:nvPr/>
              </p:nvGrpSpPr>
              <p:grpSpPr>
                <a:xfrm>
                  <a:off x="108515" y="9396082"/>
                  <a:ext cx="1045084" cy="416589"/>
                  <a:chOff x="-1338292" y="9335603"/>
                  <a:chExt cx="1231262" cy="416589"/>
                </a:xfrm>
              </p:grpSpPr>
              <p:sp>
                <p:nvSpPr>
                  <p:cNvPr id="134" name="テキスト ボックス 133">
                    <a:extLst>
                      <a:ext uri="{FF2B5EF4-FFF2-40B4-BE49-F238E27FC236}">
                        <a16:creationId xmlns:a16="http://schemas.microsoft.com/office/drawing/2014/main" id="{285A4A6A-2D34-A3DE-DBF5-EAE38646802D}"/>
                      </a:ext>
                    </a:extLst>
                  </p:cNvPr>
                  <p:cNvSpPr txBox="1"/>
                  <p:nvPr/>
                </p:nvSpPr>
                <p:spPr>
                  <a:xfrm>
                    <a:off x="-1338292" y="9335603"/>
                    <a:ext cx="1231262" cy="4165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ts val="1300"/>
                      </a:lnSpc>
                    </a:pPr>
                    <a:r>
                      <a:rPr kumimoji="1" lang="ja-JP" altLang="en-US" sz="900" dirty="0"/>
                      <a:t>赤血球</a:t>
                    </a:r>
                    <a:endParaRPr kumimoji="1" lang="en-US" altLang="ja-JP" sz="900" dirty="0"/>
                  </a:p>
                  <a:p>
                    <a:pPr>
                      <a:lnSpc>
                        <a:spcPts val="1300"/>
                      </a:lnSpc>
                    </a:pPr>
                    <a:r>
                      <a:rPr kumimoji="1" lang="ja-JP" altLang="en-US" sz="900" dirty="0"/>
                      <a:t>（酸素運搬係）</a:t>
                    </a:r>
                  </a:p>
                </p:txBody>
              </p:sp>
              <p:sp>
                <p:nvSpPr>
                  <p:cNvPr id="135" name="テキスト ボックス 134">
                    <a:extLst>
                      <a:ext uri="{FF2B5EF4-FFF2-40B4-BE49-F238E27FC236}">
                        <a16:creationId xmlns:a16="http://schemas.microsoft.com/office/drawing/2014/main" id="{8F7CCB19-006E-D9C5-1BF4-267F35681AFE}"/>
                      </a:ext>
                    </a:extLst>
                  </p:cNvPr>
                  <p:cNvSpPr txBox="1"/>
                  <p:nvPr/>
                </p:nvSpPr>
                <p:spPr>
                  <a:xfrm>
                    <a:off x="-908681" y="9460654"/>
                    <a:ext cx="460295" cy="1538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400" dirty="0"/>
                      <a:t>うんぱん</a:t>
                    </a:r>
                  </a:p>
                </p:txBody>
              </p:sp>
            </p:grpSp>
          </p:grpSp>
        </p:grpSp>
        <p:sp>
          <p:nvSpPr>
            <p:cNvPr id="173" name="二等辺三角形 172">
              <a:extLst>
                <a:ext uri="{FF2B5EF4-FFF2-40B4-BE49-F238E27FC236}">
                  <a16:creationId xmlns:a16="http://schemas.microsoft.com/office/drawing/2014/main" id="{CF3BCA3F-039A-DC58-1DF7-7D6C4940A6B0}"/>
                </a:ext>
              </a:extLst>
            </p:cNvPr>
            <p:cNvSpPr/>
            <p:nvPr/>
          </p:nvSpPr>
          <p:spPr>
            <a:xfrm rot="5563918">
              <a:off x="1933450" y="9089527"/>
              <a:ext cx="66916" cy="69325"/>
            </a:xfrm>
            <a:prstGeom prst="triangl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テキスト ボックス 195">
              <a:extLst>
                <a:ext uri="{FF2B5EF4-FFF2-40B4-BE49-F238E27FC236}">
                  <a16:creationId xmlns:a16="http://schemas.microsoft.com/office/drawing/2014/main" id="{64605322-2338-CE83-D3FF-7EF630614989}"/>
                </a:ext>
              </a:extLst>
            </p:cNvPr>
            <p:cNvSpPr txBox="1"/>
            <p:nvPr/>
          </p:nvSpPr>
          <p:spPr>
            <a:xfrm>
              <a:off x="811263" y="8482327"/>
              <a:ext cx="627588" cy="259045"/>
            </a:xfrm>
            <a:prstGeom prst="rect">
              <a:avLst/>
            </a:prstGeom>
            <a:solidFill>
              <a:srgbClr val="FFB9DC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kumimoji="1" lang="ja-JP" altLang="en-US" sz="900" dirty="0"/>
                <a:t>通常時</a:t>
              </a:r>
            </a:p>
          </p:txBody>
        </p:sp>
      </p:grpSp>
      <p:grpSp>
        <p:nvGrpSpPr>
          <p:cNvPr id="172" name="グループ化 171">
            <a:extLst>
              <a:ext uri="{FF2B5EF4-FFF2-40B4-BE49-F238E27FC236}">
                <a16:creationId xmlns:a16="http://schemas.microsoft.com/office/drawing/2014/main" id="{5B826BD4-595A-60F9-5EF2-B1ADC5F1BE19}"/>
              </a:ext>
            </a:extLst>
          </p:cNvPr>
          <p:cNvGrpSpPr/>
          <p:nvPr/>
        </p:nvGrpSpPr>
        <p:grpSpPr>
          <a:xfrm>
            <a:off x="3803008" y="9114737"/>
            <a:ext cx="1895160" cy="1118593"/>
            <a:chOff x="3327069" y="8653548"/>
            <a:chExt cx="1972110" cy="1168726"/>
          </a:xfrm>
        </p:grpSpPr>
        <p:sp>
          <p:nvSpPr>
            <p:cNvPr id="166" name="四角形: 角を丸くする 165">
              <a:extLst>
                <a:ext uri="{FF2B5EF4-FFF2-40B4-BE49-F238E27FC236}">
                  <a16:creationId xmlns:a16="http://schemas.microsoft.com/office/drawing/2014/main" id="{C8CC26D7-EF95-92D8-29A1-0EF45E208CD0}"/>
                </a:ext>
              </a:extLst>
            </p:cNvPr>
            <p:cNvSpPr/>
            <p:nvPr/>
          </p:nvSpPr>
          <p:spPr>
            <a:xfrm>
              <a:off x="3327069" y="8653548"/>
              <a:ext cx="1972110" cy="1168726"/>
            </a:xfrm>
            <a:prstGeom prst="roundRect">
              <a:avLst>
                <a:gd name="adj" fmla="val 11972"/>
              </a:avLst>
            </a:prstGeom>
            <a:solidFill>
              <a:srgbClr val="DFE6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62" name="グループ化 161">
              <a:extLst>
                <a:ext uri="{FF2B5EF4-FFF2-40B4-BE49-F238E27FC236}">
                  <a16:creationId xmlns:a16="http://schemas.microsoft.com/office/drawing/2014/main" id="{9C2A043A-5B6A-6781-E746-5145BD61FB15}"/>
                </a:ext>
              </a:extLst>
            </p:cNvPr>
            <p:cNvGrpSpPr/>
            <p:nvPr/>
          </p:nvGrpSpPr>
          <p:grpSpPr>
            <a:xfrm>
              <a:off x="3354677" y="8837667"/>
              <a:ext cx="1119674" cy="947839"/>
              <a:chOff x="2404928" y="8964753"/>
              <a:chExt cx="1119674" cy="947839"/>
            </a:xfrm>
          </p:grpSpPr>
          <p:grpSp>
            <p:nvGrpSpPr>
              <p:cNvPr id="12" name="グループ化 11"/>
              <p:cNvGrpSpPr/>
              <p:nvPr/>
            </p:nvGrpSpPr>
            <p:grpSpPr>
              <a:xfrm>
                <a:off x="2459178" y="8964825"/>
                <a:ext cx="1065424" cy="947767"/>
                <a:chOff x="4051383" y="8454374"/>
                <a:chExt cx="1626458" cy="1530595"/>
              </a:xfrm>
            </p:grpSpPr>
            <p:pic>
              <p:nvPicPr>
                <p:cNvPr id="42" name="図 41"/>
                <p:cNvPicPr>
                  <a:picLocks noChangeAspect="1"/>
                </p:cNvPicPr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2297"/>
                <a:stretch/>
              </p:blipFill>
              <p:spPr>
                <a:xfrm>
                  <a:off x="4051383" y="8793568"/>
                  <a:ext cx="916606" cy="1191401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11" name="図 10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4671936" y="8454374"/>
                  <a:ext cx="1005905" cy="1005903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147" name="テキスト ボックス 146">
                <a:extLst>
                  <a:ext uri="{FF2B5EF4-FFF2-40B4-BE49-F238E27FC236}">
                    <a16:creationId xmlns:a16="http://schemas.microsoft.com/office/drawing/2014/main" id="{DCEDF7EC-9153-DA02-1CF6-68FB9A8DBB72}"/>
                  </a:ext>
                </a:extLst>
              </p:cNvPr>
              <p:cNvSpPr txBox="1"/>
              <p:nvPr/>
            </p:nvSpPr>
            <p:spPr>
              <a:xfrm>
                <a:off x="2404928" y="8964753"/>
                <a:ext cx="600430" cy="1768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500" dirty="0"/>
                  <a:t>横取りだ～！</a:t>
                </a:r>
              </a:p>
            </p:txBody>
          </p:sp>
          <p:cxnSp>
            <p:nvCxnSpPr>
              <p:cNvPr id="149" name="直線コネクタ 148">
                <a:extLst>
                  <a:ext uri="{FF2B5EF4-FFF2-40B4-BE49-F238E27FC236}">
                    <a16:creationId xmlns:a16="http://schemas.microsoft.com/office/drawing/2014/main" id="{B496906D-A88D-4E3E-FCA2-4DAC792273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3634" y="9591499"/>
                <a:ext cx="142753" cy="82277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0" name="直線コネクタ 149">
                <a:extLst>
                  <a:ext uri="{FF2B5EF4-FFF2-40B4-BE49-F238E27FC236}">
                    <a16:creationId xmlns:a16="http://schemas.microsoft.com/office/drawing/2014/main" id="{D1A8E9BE-7957-7D2F-DC96-511EC751D5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02900" y="9688320"/>
                <a:ext cx="29117" cy="159494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グループ化 160">
              <a:extLst>
                <a:ext uri="{FF2B5EF4-FFF2-40B4-BE49-F238E27FC236}">
                  <a16:creationId xmlns:a16="http://schemas.microsoft.com/office/drawing/2014/main" id="{11C3905F-51A2-E2A5-2E13-FB9514023746}"/>
                </a:ext>
              </a:extLst>
            </p:cNvPr>
            <p:cNvGrpSpPr/>
            <p:nvPr/>
          </p:nvGrpSpPr>
          <p:grpSpPr>
            <a:xfrm rot="391883">
              <a:off x="4467640" y="8840807"/>
              <a:ext cx="756241" cy="962434"/>
              <a:chOff x="3852974" y="8587926"/>
              <a:chExt cx="756241" cy="962434"/>
            </a:xfrm>
          </p:grpSpPr>
          <p:grpSp>
            <p:nvGrpSpPr>
              <p:cNvPr id="71" name="グループ化 70">
                <a:extLst>
                  <a:ext uri="{FF2B5EF4-FFF2-40B4-BE49-F238E27FC236}">
                    <a16:creationId xmlns:a16="http://schemas.microsoft.com/office/drawing/2014/main" id="{4B2567A8-2AE7-7633-AE1C-27B3294D595E}"/>
                  </a:ext>
                </a:extLst>
              </p:cNvPr>
              <p:cNvGrpSpPr/>
              <p:nvPr/>
            </p:nvGrpSpPr>
            <p:grpSpPr>
              <a:xfrm rot="1941011">
                <a:off x="3853821" y="8824192"/>
                <a:ext cx="738240" cy="726168"/>
                <a:chOff x="5513469" y="2335921"/>
                <a:chExt cx="2252838" cy="2353261"/>
              </a:xfrm>
            </p:grpSpPr>
            <p:pic>
              <p:nvPicPr>
                <p:cNvPr id="44" name="図 43"/>
                <p:cNvPicPr>
                  <a:picLocks noChangeAspect="1"/>
                </p:cNvPicPr>
                <p:nvPr/>
              </p:nvPicPr>
              <p:blipFill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5054" b="46648"/>
                <a:stretch/>
              </p:blipFill>
              <p:spPr>
                <a:xfrm rot="398128">
                  <a:off x="5513469" y="2335921"/>
                  <a:ext cx="2252838" cy="2353261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64" name="四角形: 角を丸くする 63">
                  <a:extLst>
                    <a:ext uri="{FF2B5EF4-FFF2-40B4-BE49-F238E27FC236}">
                      <a16:creationId xmlns:a16="http://schemas.microsoft.com/office/drawing/2014/main" id="{C8071B84-A696-C09C-AB4D-D7CF51873767}"/>
                    </a:ext>
                  </a:extLst>
                </p:cNvPr>
                <p:cNvSpPr/>
                <p:nvPr/>
              </p:nvSpPr>
              <p:spPr>
                <a:xfrm rot="20999086">
                  <a:off x="6194918" y="3384920"/>
                  <a:ext cx="608334" cy="280032"/>
                </a:xfrm>
                <a:prstGeom prst="roundRect">
                  <a:avLst>
                    <a:gd name="adj" fmla="val 4397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" name="涙形 65">
                  <a:extLst>
                    <a:ext uri="{FF2B5EF4-FFF2-40B4-BE49-F238E27FC236}">
                      <a16:creationId xmlns:a16="http://schemas.microsoft.com/office/drawing/2014/main" id="{81E801BE-0675-B007-BF9A-30A8B176FBC8}"/>
                    </a:ext>
                  </a:extLst>
                </p:cNvPr>
                <p:cNvSpPr/>
                <p:nvPr/>
              </p:nvSpPr>
              <p:spPr>
                <a:xfrm rot="10394061">
                  <a:off x="7049563" y="2792890"/>
                  <a:ext cx="241213" cy="302316"/>
                </a:xfrm>
                <a:prstGeom prst="teardrop">
                  <a:avLst>
                    <a:gd name="adj" fmla="val 111354"/>
                  </a:avLst>
                </a:prstGeom>
                <a:solidFill>
                  <a:srgbClr val="62AF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" name="涙形 69">
                  <a:extLst>
                    <a:ext uri="{FF2B5EF4-FFF2-40B4-BE49-F238E27FC236}">
                      <a16:creationId xmlns:a16="http://schemas.microsoft.com/office/drawing/2014/main" id="{322D541A-3D07-ED64-7B53-FFBE7E639BCF}"/>
                    </a:ext>
                  </a:extLst>
                </p:cNvPr>
                <p:cNvSpPr/>
                <p:nvPr/>
              </p:nvSpPr>
              <p:spPr>
                <a:xfrm rot="11749550">
                  <a:off x="7292593" y="3134465"/>
                  <a:ext cx="241213" cy="302316"/>
                </a:xfrm>
                <a:prstGeom prst="teardrop">
                  <a:avLst>
                    <a:gd name="adj" fmla="val 111354"/>
                  </a:avLst>
                </a:prstGeom>
                <a:solidFill>
                  <a:srgbClr val="62AFE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52" name="テキスト ボックス 151">
                <a:extLst>
                  <a:ext uri="{FF2B5EF4-FFF2-40B4-BE49-F238E27FC236}">
                    <a16:creationId xmlns:a16="http://schemas.microsoft.com/office/drawing/2014/main" id="{63C208CD-BEF7-6A3F-A4C4-74FAD566DDB1}"/>
                  </a:ext>
                </a:extLst>
              </p:cNvPr>
              <p:cNvSpPr txBox="1"/>
              <p:nvPr/>
            </p:nvSpPr>
            <p:spPr>
              <a:xfrm>
                <a:off x="3852974" y="8587926"/>
                <a:ext cx="752245" cy="3376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500" dirty="0"/>
                  <a:t>えーー！</a:t>
                </a:r>
                <a:endParaRPr kumimoji="1" lang="en-US" altLang="ja-JP" sz="500" dirty="0"/>
              </a:p>
              <a:p>
                <a:r>
                  <a:rPr kumimoji="1" lang="ja-JP" altLang="en-US" sz="500" dirty="0"/>
                  <a:t>全身酸素不足になっちゃうよぅ！</a:t>
                </a:r>
              </a:p>
            </p:txBody>
          </p:sp>
          <p:cxnSp>
            <p:nvCxnSpPr>
              <p:cNvPr id="153" name="直線コネクタ 152">
                <a:extLst>
                  <a:ext uri="{FF2B5EF4-FFF2-40B4-BE49-F238E27FC236}">
                    <a16:creationId xmlns:a16="http://schemas.microsoft.com/office/drawing/2014/main" id="{4756C5E4-74F5-1C3A-F7BF-CFE64F37E9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69463" y="8817847"/>
                <a:ext cx="43276" cy="8336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5" name="直線コネクタ 154">
                <a:extLst>
                  <a:ext uri="{FF2B5EF4-FFF2-40B4-BE49-F238E27FC236}">
                    <a16:creationId xmlns:a16="http://schemas.microsoft.com/office/drawing/2014/main" id="{05237E56-F8F1-F703-4358-AA96F63EE1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10500" y="8846989"/>
                <a:ext cx="98715" cy="104671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06" name="テキスト ボックス 205">
            <a:extLst>
              <a:ext uri="{FF2B5EF4-FFF2-40B4-BE49-F238E27FC236}">
                <a16:creationId xmlns:a16="http://schemas.microsoft.com/office/drawing/2014/main" id="{C956E032-4B43-8514-A6CA-3E13A2778B25}"/>
              </a:ext>
            </a:extLst>
          </p:cNvPr>
          <p:cNvSpPr txBox="1"/>
          <p:nvPr/>
        </p:nvSpPr>
        <p:spPr>
          <a:xfrm>
            <a:off x="4404422" y="8987847"/>
            <a:ext cx="823084" cy="247825"/>
          </a:xfrm>
          <a:prstGeom prst="rect">
            <a:avLst/>
          </a:prstGeom>
          <a:solidFill>
            <a:srgbClr val="FFB9DC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kumimoji="1" lang="ja-JP" altLang="en-US" sz="900" dirty="0"/>
              <a:t>喫煙後</a:t>
            </a:r>
          </a:p>
        </p:txBody>
      </p:sp>
      <p:grpSp>
        <p:nvGrpSpPr>
          <p:cNvPr id="220" name="グループ化 219">
            <a:extLst>
              <a:ext uri="{FF2B5EF4-FFF2-40B4-BE49-F238E27FC236}">
                <a16:creationId xmlns:a16="http://schemas.microsoft.com/office/drawing/2014/main" id="{B71FCF8A-BEAC-FAF3-4B56-69B55A85B502}"/>
              </a:ext>
            </a:extLst>
          </p:cNvPr>
          <p:cNvGrpSpPr/>
          <p:nvPr/>
        </p:nvGrpSpPr>
        <p:grpSpPr>
          <a:xfrm>
            <a:off x="5922211" y="9011809"/>
            <a:ext cx="1102704" cy="1228064"/>
            <a:chOff x="5534785" y="8525995"/>
            <a:chExt cx="1102704" cy="1228064"/>
          </a:xfrm>
        </p:grpSpPr>
        <p:sp>
          <p:nvSpPr>
            <p:cNvPr id="216" name="四角形: 角を丸くする 215">
              <a:extLst>
                <a:ext uri="{FF2B5EF4-FFF2-40B4-BE49-F238E27FC236}">
                  <a16:creationId xmlns:a16="http://schemas.microsoft.com/office/drawing/2014/main" id="{A1247A27-E7B4-1F75-2796-9F06D2A135D6}"/>
                </a:ext>
              </a:extLst>
            </p:cNvPr>
            <p:cNvSpPr/>
            <p:nvPr/>
          </p:nvSpPr>
          <p:spPr>
            <a:xfrm>
              <a:off x="5534785" y="8635466"/>
              <a:ext cx="1086489" cy="1118593"/>
            </a:xfrm>
            <a:prstGeom prst="roundRect">
              <a:avLst>
                <a:gd name="adj" fmla="val 11972"/>
              </a:avLst>
            </a:prstGeom>
            <a:solidFill>
              <a:srgbClr val="DFE6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215" name="図 214">
              <a:extLst>
                <a:ext uri="{FF2B5EF4-FFF2-40B4-BE49-F238E27FC236}">
                  <a16:creationId xmlns:a16="http://schemas.microsoft.com/office/drawing/2014/main" id="{8DB3680B-A4B2-FD33-E025-5BB9BA032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8363" y="8901070"/>
              <a:ext cx="620340" cy="790417"/>
            </a:xfrm>
            <a:prstGeom prst="rect">
              <a:avLst/>
            </a:prstGeom>
          </p:spPr>
        </p:pic>
        <p:sp>
          <p:nvSpPr>
            <p:cNvPr id="217" name="テキスト ボックス 216">
              <a:extLst>
                <a:ext uri="{FF2B5EF4-FFF2-40B4-BE49-F238E27FC236}">
                  <a16:creationId xmlns:a16="http://schemas.microsoft.com/office/drawing/2014/main" id="{C4846504-9CCF-8D9A-B444-971D00320E1D}"/>
                </a:ext>
              </a:extLst>
            </p:cNvPr>
            <p:cNvSpPr txBox="1"/>
            <p:nvPr/>
          </p:nvSpPr>
          <p:spPr>
            <a:xfrm>
              <a:off x="5639270" y="8525995"/>
              <a:ext cx="823084" cy="259045"/>
            </a:xfrm>
            <a:prstGeom prst="rect">
              <a:avLst/>
            </a:prstGeom>
            <a:solidFill>
              <a:srgbClr val="FFB9DC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kumimoji="1" lang="ja-JP" altLang="en-US" sz="900" dirty="0"/>
                <a:t>酸素不足</a:t>
              </a:r>
            </a:p>
          </p:txBody>
        </p:sp>
        <p:sp>
          <p:nvSpPr>
            <p:cNvPr id="219" name="テキスト ボックス 218">
              <a:extLst>
                <a:ext uri="{FF2B5EF4-FFF2-40B4-BE49-F238E27FC236}">
                  <a16:creationId xmlns:a16="http://schemas.microsoft.com/office/drawing/2014/main" id="{76084336-94BB-9F81-3E91-50982E25C2C7}"/>
                </a:ext>
              </a:extLst>
            </p:cNvPr>
            <p:cNvSpPr txBox="1"/>
            <p:nvPr/>
          </p:nvSpPr>
          <p:spPr>
            <a:xfrm>
              <a:off x="5914596" y="8815012"/>
              <a:ext cx="722893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500" dirty="0"/>
                <a:t>元気でないなぁ</a:t>
              </a:r>
              <a:r>
                <a:rPr kumimoji="1" lang="en-US" altLang="ja-JP" sz="500" dirty="0"/>
                <a:t>…</a:t>
              </a:r>
              <a:endParaRPr kumimoji="1" lang="ja-JP" altLang="en-US" sz="500" dirty="0"/>
            </a:p>
          </p:txBody>
        </p:sp>
      </p:grpSp>
      <p:pic>
        <p:nvPicPr>
          <p:cNvPr id="128" name="図 127">
            <a:extLst>
              <a:ext uri="{FF2B5EF4-FFF2-40B4-BE49-F238E27FC236}">
                <a16:creationId xmlns:a16="http://schemas.microsoft.com/office/drawing/2014/main" id="{DE51BAE7-81CD-DD6C-845D-F49DAB7344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06136">
            <a:off x="6472517" y="1085754"/>
            <a:ext cx="834673" cy="834673"/>
          </a:xfrm>
          <a:prstGeom prst="rect">
            <a:avLst/>
          </a:prstGeom>
        </p:spPr>
      </p:pic>
      <p:sp>
        <p:nvSpPr>
          <p:cNvPr id="122" name="テキスト ボックス 121"/>
          <p:cNvSpPr txBox="1"/>
          <p:nvPr/>
        </p:nvSpPr>
        <p:spPr>
          <a:xfrm>
            <a:off x="1670699" y="7116965"/>
            <a:ext cx="307668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" dirty="0"/>
              <a:t>す</a:t>
            </a:r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1299911" y="6152272"/>
            <a:ext cx="307668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" dirty="0"/>
              <a:t>す</a:t>
            </a: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8F7CCB19-006E-D9C5-1BF4-267F35681AFE}"/>
              </a:ext>
            </a:extLst>
          </p:cNvPr>
          <p:cNvSpPr txBox="1"/>
          <p:nvPr/>
        </p:nvSpPr>
        <p:spPr>
          <a:xfrm>
            <a:off x="2640647" y="8946441"/>
            <a:ext cx="449467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" dirty="0"/>
              <a:t>きつえん</a:t>
            </a: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8F7CCB19-006E-D9C5-1BF4-267F35681AFE}"/>
              </a:ext>
            </a:extLst>
          </p:cNvPr>
          <p:cNvSpPr txBox="1"/>
          <p:nvPr/>
        </p:nvSpPr>
        <p:spPr>
          <a:xfrm>
            <a:off x="4567708" y="8953712"/>
            <a:ext cx="449467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" dirty="0"/>
              <a:t>きつえん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2B034CF-E4D1-9215-0A73-503145E08765}"/>
              </a:ext>
            </a:extLst>
          </p:cNvPr>
          <p:cNvSpPr txBox="1"/>
          <p:nvPr/>
        </p:nvSpPr>
        <p:spPr>
          <a:xfrm>
            <a:off x="4114108" y="7139007"/>
            <a:ext cx="3039287" cy="715089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200" dirty="0"/>
              <a:t>*COPD</a:t>
            </a:r>
            <a:r>
              <a:rPr kumimoji="1" lang="ja-JP" altLang="en-US" sz="1200" dirty="0"/>
              <a:t>：肺の生活習慣病ともいわれ、</a:t>
            </a:r>
            <a:endParaRPr kumimoji="1" lang="en-US" altLang="ja-JP" sz="1200" dirty="0"/>
          </a:p>
          <a:p>
            <a:r>
              <a:rPr kumimoji="1" lang="ja-JP" altLang="en-US" sz="1200" dirty="0"/>
              <a:t>たばこの煙などの有害物質が原因で肺が炎症を起こし、息がしにくくなる病気</a:t>
            </a:r>
          </a:p>
        </p:txBody>
      </p:sp>
    </p:spTree>
    <p:extLst>
      <p:ext uri="{BB962C8B-B14F-4D97-AF65-F5344CB8AC3E}">
        <p14:creationId xmlns:p14="http://schemas.microsoft.com/office/powerpoint/2010/main" val="1809436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四角形: 角を丸くする 88">
            <a:extLst>
              <a:ext uri="{FF2B5EF4-FFF2-40B4-BE49-F238E27FC236}">
                <a16:creationId xmlns:a16="http://schemas.microsoft.com/office/drawing/2014/main" id="{DBFA8EEB-92E2-FB71-A342-09AAB6209933}"/>
              </a:ext>
            </a:extLst>
          </p:cNvPr>
          <p:cNvSpPr/>
          <p:nvPr/>
        </p:nvSpPr>
        <p:spPr>
          <a:xfrm>
            <a:off x="553080" y="1526810"/>
            <a:ext cx="4417735" cy="574802"/>
          </a:xfrm>
          <a:prstGeom prst="homePlate">
            <a:avLst/>
          </a:prstGeom>
          <a:solidFill>
            <a:srgbClr val="FFB9DC"/>
          </a:solidFill>
          <a:ln w="19050">
            <a:noFill/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843108"/>
                      <a:gd name="connsiteY0" fmla="*/ 259767 h 519534"/>
                      <a:gd name="connsiteX1" fmla="*/ 259767 w 2843108"/>
                      <a:gd name="connsiteY1" fmla="*/ 0 h 519534"/>
                      <a:gd name="connsiteX2" fmla="*/ 2583341 w 2843108"/>
                      <a:gd name="connsiteY2" fmla="*/ 0 h 519534"/>
                      <a:gd name="connsiteX3" fmla="*/ 2843108 w 2843108"/>
                      <a:gd name="connsiteY3" fmla="*/ 259767 h 519534"/>
                      <a:gd name="connsiteX4" fmla="*/ 2843108 w 2843108"/>
                      <a:gd name="connsiteY4" fmla="*/ 259767 h 519534"/>
                      <a:gd name="connsiteX5" fmla="*/ 2583341 w 2843108"/>
                      <a:gd name="connsiteY5" fmla="*/ 519534 h 519534"/>
                      <a:gd name="connsiteX6" fmla="*/ 259767 w 2843108"/>
                      <a:gd name="connsiteY6" fmla="*/ 519534 h 519534"/>
                      <a:gd name="connsiteX7" fmla="*/ 0 w 2843108"/>
                      <a:gd name="connsiteY7" fmla="*/ 259767 h 519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43108" h="519534" extrusionOk="0">
                        <a:moveTo>
                          <a:pt x="0" y="259767"/>
                        </a:moveTo>
                        <a:cubicBezTo>
                          <a:pt x="-8892" y="110817"/>
                          <a:pt x="113135" y="1188"/>
                          <a:pt x="259767" y="0"/>
                        </a:cubicBezTo>
                        <a:cubicBezTo>
                          <a:pt x="829240" y="132882"/>
                          <a:pt x="2255541" y="-84951"/>
                          <a:pt x="2583341" y="0"/>
                        </a:cubicBezTo>
                        <a:cubicBezTo>
                          <a:pt x="2722877" y="3837"/>
                          <a:pt x="2842194" y="121354"/>
                          <a:pt x="2843108" y="259767"/>
                        </a:cubicBezTo>
                        <a:lnTo>
                          <a:pt x="2843108" y="259767"/>
                        </a:lnTo>
                        <a:cubicBezTo>
                          <a:pt x="2819494" y="390312"/>
                          <a:pt x="2748923" y="530102"/>
                          <a:pt x="2583341" y="519534"/>
                        </a:cubicBezTo>
                        <a:cubicBezTo>
                          <a:pt x="1940631" y="569067"/>
                          <a:pt x="1213263" y="534343"/>
                          <a:pt x="259767" y="519534"/>
                        </a:cubicBezTo>
                        <a:cubicBezTo>
                          <a:pt x="104653" y="517750"/>
                          <a:pt x="-12014" y="414543"/>
                          <a:pt x="0" y="25976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3A9FB38-2DB5-ABB4-5280-D0993C18C6E8}"/>
              </a:ext>
            </a:extLst>
          </p:cNvPr>
          <p:cNvSpPr/>
          <p:nvPr/>
        </p:nvSpPr>
        <p:spPr>
          <a:xfrm flipH="1">
            <a:off x="0" y="-1"/>
            <a:ext cx="7775575" cy="1159243"/>
          </a:xfrm>
          <a:prstGeom prst="rect">
            <a:avLst/>
          </a:prstGeom>
          <a:solidFill>
            <a:srgbClr val="B1E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0FE684C-CB58-E101-CD73-85534F00D4FB}"/>
              </a:ext>
            </a:extLst>
          </p:cNvPr>
          <p:cNvSpPr txBox="1"/>
          <p:nvPr/>
        </p:nvSpPr>
        <p:spPr>
          <a:xfrm>
            <a:off x="1752846" y="691849"/>
            <a:ext cx="5125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たばこを吸うとどうなる？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887C89B-C422-DC07-A4C1-290BB8465BB5}"/>
              </a:ext>
            </a:extLst>
          </p:cNvPr>
          <p:cNvSpPr txBox="1"/>
          <p:nvPr/>
        </p:nvSpPr>
        <p:spPr>
          <a:xfrm>
            <a:off x="648248" y="1588104"/>
            <a:ext cx="408225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01</a:t>
            </a:r>
            <a:r>
              <a:rPr kumimoji="1" lang="ja-JP" altLang="en-US" sz="2400" b="1" dirty="0"/>
              <a:t>　さまざまな病気になる</a:t>
            </a:r>
          </a:p>
        </p:txBody>
      </p: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C3BA6F8F-840C-2AA5-0CDF-FFC58385D05A}"/>
              </a:ext>
            </a:extLst>
          </p:cNvPr>
          <p:cNvGrpSpPr/>
          <p:nvPr/>
        </p:nvGrpSpPr>
        <p:grpSpPr>
          <a:xfrm>
            <a:off x="837590" y="5966569"/>
            <a:ext cx="6406261" cy="942542"/>
            <a:chOff x="285152" y="1810381"/>
            <a:chExt cx="6406261" cy="942542"/>
          </a:xfrm>
        </p:grpSpPr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DBFA9BC3-FC01-0C74-01A1-A4ECFE7C25FF}"/>
                </a:ext>
              </a:extLst>
            </p:cNvPr>
            <p:cNvSpPr txBox="1"/>
            <p:nvPr/>
          </p:nvSpPr>
          <p:spPr>
            <a:xfrm>
              <a:off x="285152" y="1852677"/>
              <a:ext cx="6406261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kumimoji="1" lang="ja-JP" altLang="en-US" sz="1600" dirty="0"/>
                <a:t>脳に十分な酸素が運ばれず、</a:t>
              </a:r>
              <a:r>
                <a:rPr kumimoji="1" lang="ja-JP" altLang="en-US" sz="1600" b="1" dirty="0">
                  <a:solidFill>
                    <a:srgbClr val="FF0000"/>
                  </a:solidFill>
                </a:rPr>
                <a:t>集中</a:t>
              </a:r>
              <a:r>
                <a:rPr kumimoji="1" lang="ja-JP" altLang="en-US" sz="1600" dirty="0"/>
                <a:t>したり</a:t>
              </a:r>
              <a:r>
                <a:rPr kumimoji="1" lang="ja-JP" altLang="en-US" sz="1600" b="1" dirty="0">
                  <a:solidFill>
                    <a:srgbClr val="FF0000"/>
                  </a:solidFill>
                </a:rPr>
                <a:t>考える力</a:t>
              </a:r>
              <a:r>
                <a:rPr kumimoji="1" lang="ja-JP" altLang="en-US" sz="1600" dirty="0"/>
                <a:t>が低下します。</a:t>
              </a:r>
              <a:endParaRPr kumimoji="1" lang="en-US" altLang="ja-JP" sz="1600" dirty="0"/>
            </a:p>
            <a:p>
              <a:pPr>
                <a:lnSpc>
                  <a:spcPts val="2100"/>
                </a:lnSpc>
              </a:pPr>
              <a:r>
                <a:rPr kumimoji="1" lang="ja-JP" altLang="en-US" sz="1600" dirty="0"/>
                <a:t>また、ニコチン不足により</a:t>
              </a:r>
              <a:r>
                <a:rPr kumimoji="1" lang="ja-JP" altLang="en-US" sz="1600" b="1" dirty="0">
                  <a:solidFill>
                    <a:srgbClr val="FF0000"/>
                  </a:solidFill>
                </a:rPr>
                <a:t>イライラ</a:t>
              </a:r>
              <a:r>
                <a:rPr kumimoji="1" lang="ja-JP" altLang="en-US" sz="1600" dirty="0"/>
                <a:t>しやすくなったり、「たばこが吸いたい」という気持ちに</a:t>
              </a:r>
              <a:r>
                <a:rPr kumimoji="1" lang="ja-JP" altLang="en-US" sz="1600" b="1" dirty="0">
                  <a:solidFill>
                    <a:srgbClr val="FF0000"/>
                  </a:solidFill>
                </a:rPr>
                <a:t>支配</a:t>
              </a:r>
              <a:r>
                <a:rPr kumimoji="1" lang="ja-JP" altLang="en-US" sz="1600" dirty="0"/>
                <a:t>されるようになります。</a:t>
              </a:r>
              <a:endParaRPr kumimoji="1" lang="en-US" altLang="ja-JP" sz="1600" dirty="0"/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E427DDE2-7CD8-8927-696D-D2A185588B1D}"/>
                </a:ext>
              </a:extLst>
            </p:cNvPr>
            <p:cNvSpPr txBox="1"/>
            <p:nvPr/>
          </p:nvSpPr>
          <p:spPr>
            <a:xfrm>
              <a:off x="334115" y="1810381"/>
              <a:ext cx="318699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500" dirty="0"/>
                <a:t>のう</a:t>
              </a: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1031309" y="2780271"/>
            <a:ext cx="3147559" cy="2263389"/>
            <a:chOff x="314400" y="2111328"/>
            <a:chExt cx="3147559" cy="2263389"/>
          </a:xfrm>
        </p:grpSpPr>
        <p:sp>
          <p:nvSpPr>
            <p:cNvPr id="62" name="四角形: 角を丸くする 61">
              <a:extLst>
                <a:ext uri="{FF2B5EF4-FFF2-40B4-BE49-F238E27FC236}">
                  <a16:creationId xmlns:a16="http://schemas.microsoft.com/office/drawing/2014/main" id="{A151885A-EF6B-22C3-487B-CFE15F518B3A}"/>
                </a:ext>
              </a:extLst>
            </p:cNvPr>
            <p:cNvSpPr/>
            <p:nvPr/>
          </p:nvSpPr>
          <p:spPr>
            <a:xfrm>
              <a:off x="314400" y="2111328"/>
              <a:ext cx="3147559" cy="2263389"/>
            </a:xfrm>
            <a:prstGeom prst="roundRect">
              <a:avLst>
                <a:gd name="adj" fmla="val 6130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56F4FA7D-DC37-D291-DC29-3215473474E4}"/>
                </a:ext>
              </a:extLst>
            </p:cNvPr>
            <p:cNvGrpSpPr/>
            <p:nvPr/>
          </p:nvGrpSpPr>
          <p:grpSpPr>
            <a:xfrm>
              <a:off x="387071" y="2527124"/>
              <a:ext cx="2810907" cy="1758981"/>
              <a:chOff x="1656960" y="2258411"/>
              <a:chExt cx="2810907" cy="1758981"/>
            </a:xfrm>
            <a:noFill/>
          </p:grpSpPr>
          <p:pic>
            <p:nvPicPr>
              <p:cNvPr id="18" name="図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2669" y="2348452"/>
                <a:ext cx="1180886" cy="1548703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</p:pic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97358142-EFFF-F53D-45E5-4CAFD7C752E6}"/>
                  </a:ext>
                </a:extLst>
              </p:cNvPr>
              <p:cNvSpPr txBox="1"/>
              <p:nvPr/>
            </p:nvSpPr>
            <p:spPr>
              <a:xfrm>
                <a:off x="1656960" y="3194457"/>
                <a:ext cx="1008221" cy="480912"/>
              </a:xfrm>
              <a:prstGeom prst="wedgeRoundRectCallout">
                <a:avLst>
                  <a:gd name="adj1" fmla="val 55233"/>
                  <a:gd name="adj2" fmla="val -28494"/>
                  <a:gd name="adj3" fmla="val 16667"/>
                </a:avLst>
              </a:prstGeom>
              <a:solidFill>
                <a:schemeClr val="bg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ts val="1300"/>
                  </a:lnSpc>
                </a:pPr>
                <a:r>
                  <a:rPr kumimoji="1" lang="ja-JP" altLang="en-US" sz="500" dirty="0"/>
                  <a:t>しんきんこうそく</a:t>
                </a:r>
                <a:endParaRPr kumimoji="1" lang="en-US" altLang="ja-JP" sz="500" dirty="0"/>
              </a:p>
              <a:p>
                <a:pPr algn="ctr">
                  <a:lnSpc>
                    <a:spcPts val="1300"/>
                  </a:lnSpc>
                </a:pPr>
                <a:r>
                  <a:rPr kumimoji="1" lang="ja-JP" altLang="en-US" sz="1400" dirty="0"/>
                  <a:t>心筋梗塞</a:t>
                </a:r>
                <a:endParaRPr kumimoji="1" lang="en-US" altLang="ja-JP" sz="1400" dirty="0"/>
              </a:p>
            </p:txBody>
          </p:sp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7DF74BA9-F0B7-76F5-FBC6-831A8AF919F3}"/>
                  </a:ext>
                </a:extLst>
              </p:cNvPr>
              <p:cNvSpPr txBox="1"/>
              <p:nvPr/>
            </p:nvSpPr>
            <p:spPr>
              <a:xfrm>
                <a:off x="3574529" y="2901942"/>
                <a:ext cx="764023" cy="480912"/>
              </a:xfrm>
              <a:prstGeom prst="wedgeRoundRectCallout">
                <a:avLst>
                  <a:gd name="adj1" fmla="val -54799"/>
                  <a:gd name="adj2" fmla="val -27008"/>
                  <a:gd name="adj3" fmla="val 16667"/>
                </a:avLst>
              </a:prstGeom>
              <a:solidFill>
                <a:schemeClr val="bg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ts val="1300"/>
                  </a:lnSpc>
                </a:pPr>
                <a:r>
                  <a:rPr kumimoji="1" lang="ja-JP" altLang="en-US" sz="1400" dirty="0"/>
                  <a:t>全身の</a:t>
                </a:r>
                <a:endParaRPr kumimoji="1" lang="en-US" altLang="ja-JP" sz="1400" dirty="0"/>
              </a:p>
              <a:p>
                <a:pPr algn="ctr">
                  <a:lnSpc>
                    <a:spcPts val="1300"/>
                  </a:lnSpc>
                </a:pPr>
                <a:r>
                  <a:rPr kumimoji="1" lang="ja-JP" altLang="en-US" sz="1400" dirty="0"/>
                  <a:t>がん</a:t>
                </a:r>
                <a:endParaRPr kumimoji="1" lang="en-US" altLang="ja-JP" sz="1400" dirty="0"/>
              </a:p>
            </p:txBody>
          </p:sp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FDC03C5-D602-AEC6-13F4-00B3F907BACE}"/>
                  </a:ext>
                </a:extLst>
              </p:cNvPr>
              <p:cNvSpPr txBox="1"/>
              <p:nvPr/>
            </p:nvSpPr>
            <p:spPr>
              <a:xfrm>
                <a:off x="1752615" y="2442499"/>
                <a:ext cx="843444" cy="480912"/>
              </a:xfrm>
              <a:prstGeom prst="wedgeRoundRectCallout">
                <a:avLst>
                  <a:gd name="adj1" fmla="val 56614"/>
                  <a:gd name="adj2" fmla="val 22059"/>
                  <a:gd name="adj3" fmla="val 16667"/>
                </a:avLst>
              </a:prstGeom>
              <a:solidFill>
                <a:schemeClr val="bg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ts val="1300"/>
                  </a:lnSpc>
                </a:pPr>
                <a:r>
                  <a:rPr kumimoji="1" lang="ja-JP" altLang="en-US" sz="500" dirty="0"/>
                  <a:t>ししゅうびょう</a:t>
                </a:r>
                <a:endParaRPr kumimoji="1" lang="en-US" altLang="ja-JP" sz="500" dirty="0"/>
              </a:p>
              <a:p>
                <a:pPr algn="ctr">
                  <a:lnSpc>
                    <a:spcPts val="1300"/>
                  </a:lnSpc>
                </a:pPr>
                <a:r>
                  <a:rPr kumimoji="1" lang="ja-JP" altLang="en-US" sz="1400" dirty="0"/>
                  <a:t>歯周病</a:t>
                </a:r>
                <a:endParaRPr kumimoji="1" lang="en-US" altLang="ja-JP" sz="1400" dirty="0"/>
              </a:p>
            </p:txBody>
          </p:sp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054D7036-1E13-5E9A-131E-019E14A0B429}"/>
                  </a:ext>
                </a:extLst>
              </p:cNvPr>
              <p:cNvSpPr txBox="1"/>
              <p:nvPr/>
            </p:nvSpPr>
            <p:spPr>
              <a:xfrm>
                <a:off x="3484296" y="2258411"/>
                <a:ext cx="966754" cy="480912"/>
              </a:xfrm>
              <a:prstGeom prst="wedgeRoundRectCallout">
                <a:avLst>
                  <a:gd name="adj1" fmla="val -55885"/>
                  <a:gd name="adj2" fmla="val 27240"/>
                  <a:gd name="adj3" fmla="val 16667"/>
                </a:avLst>
              </a:prstGeom>
              <a:solidFill>
                <a:schemeClr val="bg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ts val="1300"/>
                  </a:lnSpc>
                </a:pPr>
                <a:r>
                  <a:rPr kumimoji="1" lang="ja-JP" altLang="en-US" sz="500" dirty="0"/>
                  <a:t>のうそっちゅう</a:t>
                </a:r>
                <a:endParaRPr kumimoji="1" lang="en-US" altLang="ja-JP" sz="500" dirty="0"/>
              </a:p>
              <a:p>
                <a:pPr algn="ctr">
                  <a:lnSpc>
                    <a:spcPts val="1300"/>
                  </a:lnSpc>
                </a:pPr>
                <a:r>
                  <a:rPr kumimoji="1" lang="ja-JP" altLang="en-US" sz="1400" dirty="0"/>
                  <a:t>脳卒中</a:t>
                </a:r>
                <a:endParaRPr kumimoji="1" lang="en-US" altLang="ja-JP" sz="1400" dirty="0"/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39EA732A-357E-A3BB-849B-056C96DB561B}"/>
                  </a:ext>
                </a:extLst>
              </p:cNvPr>
              <p:cNvSpPr txBox="1"/>
              <p:nvPr/>
            </p:nvSpPr>
            <p:spPr>
              <a:xfrm>
                <a:off x="3689662" y="3536480"/>
                <a:ext cx="778205" cy="480912"/>
              </a:xfrm>
              <a:prstGeom prst="wedgeRoundRectCallout">
                <a:avLst>
                  <a:gd name="adj1" fmla="val -56544"/>
                  <a:gd name="adj2" fmla="val -32222"/>
                  <a:gd name="adj3" fmla="val 16667"/>
                </a:avLst>
              </a:prstGeom>
              <a:solidFill>
                <a:schemeClr val="bg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ts val="1300"/>
                  </a:lnSpc>
                </a:pPr>
                <a:r>
                  <a:rPr kumimoji="1" lang="ja-JP" altLang="en-US" sz="500" dirty="0"/>
                  <a:t>とうにょうびょう</a:t>
                </a:r>
                <a:endParaRPr kumimoji="1" lang="en-US" altLang="ja-JP" sz="500" dirty="0"/>
              </a:p>
              <a:p>
                <a:pPr algn="ctr">
                  <a:lnSpc>
                    <a:spcPts val="1300"/>
                  </a:lnSpc>
                </a:pPr>
                <a:r>
                  <a:rPr kumimoji="1" lang="ja-JP" altLang="en-US" sz="1400" dirty="0"/>
                  <a:t>糖尿病</a:t>
                </a:r>
                <a:endParaRPr kumimoji="1" lang="en-US" altLang="ja-JP" sz="1400" dirty="0"/>
              </a:p>
            </p:txBody>
          </p:sp>
        </p:grp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6B4BA768-E512-2387-0A3D-41ACC40EF46D}"/>
                </a:ext>
              </a:extLst>
            </p:cNvPr>
            <p:cNvSpPr txBox="1"/>
            <p:nvPr/>
          </p:nvSpPr>
          <p:spPr>
            <a:xfrm>
              <a:off x="603471" y="2200316"/>
              <a:ext cx="24651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>
                  <a:solidFill>
                    <a:sysClr val="windowText" lastClr="000000"/>
                  </a:solidFill>
                </a:rPr>
                <a:t>喫煙によっておきる病気</a:t>
              </a:r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E8E14CA-FF37-21E5-6E87-5EF3CF5DBE11}"/>
              </a:ext>
            </a:extLst>
          </p:cNvPr>
          <p:cNvSpPr txBox="1"/>
          <p:nvPr/>
        </p:nvSpPr>
        <p:spPr>
          <a:xfrm>
            <a:off x="774000" y="2221377"/>
            <a:ext cx="653343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kumimoji="1" lang="ja-JP" altLang="en-US" sz="1600" dirty="0"/>
              <a:t>たばこの有害物質が全身に作用し、多くの病気が引き起こされます。</a:t>
            </a:r>
            <a:endParaRPr kumimoji="1" lang="en-US" altLang="ja-JP" sz="16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B4CA28C-2AF2-7BCE-203E-DFE4F7B3624E}"/>
              </a:ext>
            </a:extLst>
          </p:cNvPr>
          <p:cNvSpPr txBox="1"/>
          <p:nvPr/>
        </p:nvSpPr>
        <p:spPr>
          <a:xfrm>
            <a:off x="3312129" y="622233"/>
            <a:ext cx="4640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/>
              <a:t>す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553080" y="5289380"/>
            <a:ext cx="3762361" cy="601683"/>
            <a:chOff x="94292" y="4788523"/>
            <a:chExt cx="3762361" cy="601683"/>
          </a:xfrm>
        </p:grpSpPr>
        <p:sp>
          <p:nvSpPr>
            <p:cNvPr id="68" name="四角形: 角を丸くする 88">
              <a:extLst>
                <a:ext uri="{FF2B5EF4-FFF2-40B4-BE49-F238E27FC236}">
                  <a16:creationId xmlns:a16="http://schemas.microsoft.com/office/drawing/2014/main" id="{DBFA8EEB-92E2-FB71-A342-09AAB6209933}"/>
                </a:ext>
              </a:extLst>
            </p:cNvPr>
            <p:cNvSpPr/>
            <p:nvPr/>
          </p:nvSpPr>
          <p:spPr>
            <a:xfrm>
              <a:off x="94292" y="4815404"/>
              <a:ext cx="3762361" cy="574802"/>
            </a:xfrm>
            <a:prstGeom prst="homePlate">
              <a:avLst/>
            </a:prstGeom>
            <a:solidFill>
              <a:srgbClr val="FFB9DC"/>
            </a:solidFill>
            <a:ln w="19050">
              <a:noFill/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2843108"/>
                        <a:gd name="connsiteY0" fmla="*/ 259767 h 519534"/>
                        <a:gd name="connsiteX1" fmla="*/ 259767 w 2843108"/>
                        <a:gd name="connsiteY1" fmla="*/ 0 h 519534"/>
                        <a:gd name="connsiteX2" fmla="*/ 2583341 w 2843108"/>
                        <a:gd name="connsiteY2" fmla="*/ 0 h 519534"/>
                        <a:gd name="connsiteX3" fmla="*/ 2843108 w 2843108"/>
                        <a:gd name="connsiteY3" fmla="*/ 259767 h 519534"/>
                        <a:gd name="connsiteX4" fmla="*/ 2843108 w 2843108"/>
                        <a:gd name="connsiteY4" fmla="*/ 259767 h 519534"/>
                        <a:gd name="connsiteX5" fmla="*/ 2583341 w 2843108"/>
                        <a:gd name="connsiteY5" fmla="*/ 519534 h 519534"/>
                        <a:gd name="connsiteX6" fmla="*/ 259767 w 2843108"/>
                        <a:gd name="connsiteY6" fmla="*/ 519534 h 519534"/>
                        <a:gd name="connsiteX7" fmla="*/ 0 w 2843108"/>
                        <a:gd name="connsiteY7" fmla="*/ 259767 h 5195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843108" h="519534" extrusionOk="0">
                          <a:moveTo>
                            <a:pt x="0" y="259767"/>
                          </a:moveTo>
                          <a:cubicBezTo>
                            <a:pt x="-8892" y="110817"/>
                            <a:pt x="113135" y="1188"/>
                            <a:pt x="259767" y="0"/>
                          </a:cubicBezTo>
                          <a:cubicBezTo>
                            <a:pt x="829240" y="132882"/>
                            <a:pt x="2255541" y="-84951"/>
                            <a:pt x="2583341" y="0"/>
                          </a:cubicBezTo>
                          <a:cubicBezTo>
                            <a:pt x="2722877" y="3837"/>
                            <a:pt x="2842194" y="121354"/>
                            <a:pt x="2843108" y="259767"/>
                          </a:cubicBezTo>
                          <a:lnTo>
                            <a:pt x="2843108" y="259767"/>
                          </a:lnTo>
                          <a:cubicBezTo>
                            <a:pt x="2819494" y="390312"/>
                            <a:pt x="2748923" y="530102"/>
                            <a:pt x="2583341" y="519534"/>
                          </a:cubicBezTo>
                          <a:cubicBezTo>
                            <a:pt x="1940631" y="569067"/>
                            <a:pt x="1213263" y="534343"/>
                            <a:pt x="259767" y="519534"/>
                          </a:cubicBezTo>
                          <a:cubicBezTo>
                            <a:pt x="104653" y="517750"/>
                            <a:pt x="-12014" y="414543"/>
                            <a:pt x="0" y="25976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027BC031-EEB2-AD6A-E631-E844A4D4E4D4}"/>
                </a:ext>
              </a:extLst>
            </p:cNvPr>
            <p:cNvSpPr txBox="1"/>
            <p:nvPr/>
          </p:nvSpPr>
          <p:spPr>
            <a:xfrm>
              <a:off x="250764" y="4893100"/>
              <a:ext cx="351184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/>
                <a:t>02</a:t>
              </a:r>
              <a:r>
                <a:rPr kumimoji="1" lang="ja-JP" altLang="en-US" sz="2400" b="1" dirty="0"/>
                <a:t>　生活に支障が出る</a:t>
              </a: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84EBEC8B-D7F6-31AB-803B-3317E53210F4}"/>
                </a:ext>
              </a:extLst>
            </p:cNvPr>
            <p:cNvSpPr txBox="1"/>
            <p:nvPr/>
          </p:nvSpPr>
          <p:spPr>
            <a:xfrm>
              <a:off x="1904767" y="4788523"/>
              <a:ext cx="59245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600" dirty="0"/>
                <a:t>ししょう</a:t>
              </a: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542461" y="7044835"/>
            <a:ext cx="5321000" cy="600262"/>
            <a:chOff x="83674" y="6543979"/>
            <a:chExt cx="5321000" cy="600262"/>
          </a:xfrm>
        </p:grpSpPr>
        <p:sp>
          <p:nvSpPr>
            <p:cNvPr id="70" name="四角形: 角を丸くする 88">
              <a:extLst>
                <a:ext uri="{FF2B5EF4-FFF2-40B4-BE49-F238E27FC236}">
                  <a16:creationId xmlns:a16="http://schemas.microsoft.com/office/drawing/2014/main" id="{DBFA8EEB-92E2-FB71-A342-09AAB6209933}"/>
                </a:ext>
              </a:extLst>
            </p:cNvPr>
            <p:cNvSpPr/>
            <p:nvPr/>
          </p:nvSpPr>
          <p:spPr>
            <a:xfrm>
              <a:off x="83674" y="6569439"/>
              <a:ext cx="5321000" cy="574802"/>
            </a:xfrm>
            <a:prstGeom prst="homePlate">
              <a:avLst/>
            </a:prstGeom>
            <a:solidFill>
              <a:srgbClr val="FFB9DC"/>
            </a:solidFill>
            <a:ln w="19050">
              <a:noFill/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2843108"/>
                        <a:gd name="connsiteY0" fmla="*/ 259767 h 519534"/>
                        <a:gd name="connsiteX1" fmla="*/ 259767 w 2843108"/>
                        <a:gd name="connsiteY1" fmla="*/ 0 h 519534"/>
                        <a:gd name="connsiteX2" fmla="*/ 2583341 w 2843108"/>
                        <a:gd name="connsiteY2" fmla="*/ 0 h 519534"/>
                        <a:gd name="connsiteX3" fmla="*/ 2843108 w 2843108"/>
                        <a:gd name="connsiteY3" fmla="*/ 259767 h 519534"/>
                        <a:gd name="connsiteX4" fmla="*/ 2843108 w 2843108"/>
                        <a:gd name="connsiteY4" fmla="*/ 259767 h 519534"/>
                        <a:gd name="connsiteX5" fmla="*/ 2583341 w 2843108"/>
                        <a:gd name="connsiteY5" fmla="*/ 519534 h 519534"/>
                        <a:gd name="connsiteX6" fmla="*/ 259767 w 2843108"/>
                        <a:gd name="connsiteY6" fmla="*/ 519534 h 519534"/>
                        <a:gd name="connsiteX7" fmla="*/ 0 w 2843108"/>
                        <a:gd name="connsiteY7" fmla="*/ 259767 h 5195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843108" h="519534" extrusionOk="0">
                          <a:moveTo>
                            <a:pt x="0" y="259767"/>
                          </a:moveTo>
                          <a:cubicBezTo>
                            <a:pt x="-8892" y="110817"/>
                            <a:pt x="113135" y="1188"/>
                            <a:pt x="259767" y="0"/>
                          </a:cubicBezTo>
                          <a:cubicBezTo>
                            <a:pt x="829240" y="132882"/>
                            <a:pt x="2255541" y="-84951"/>
                            <a:pt x="2583341" y="0"/>
                          </a:cubicBezTo>
                          <a:cubicBezTo>
                            <a:pt x="2722877" y="3837"/>
                            <a:pt x="2842194" y="121354"/>
                            <a:pt x="2843108" y="259767"/>
                          </a:cubicBezTo>
                          <a:lnTo>
                            <a:pt x="2843108" y="259767"/>
                          </a:lnTo>
                          <a:cubicBezTo>
                            <a:pt x="2819494" y="390312"/>
                            <a:pt x="2748923" y="530102"/>
                            <a:pt x="2583341" y="519534"/>
                          </a:cubicBezTo>
                          <a:cubicBezTo>
                            <a:pt x="1940631" y="569067"/>
                            <a:pt x="1213263" y="534343"/>
                            <a:pt x="259767" y="519534"/>
                          </a:cubicBezTo>
                          <a:cubicBezTo>
                            <a:pt x="104653" y="517750"/>
                            <a:pt x="-12014" y="414543"/>
                            <a:pt x="0" y="25976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0AAA4E62-0497-A509-5817-AAF4058D6EAE}"/>
                </a:ext>
              </a:extLst>
            </p:cNvPr>
            <p:cNvSpPr txBox="1"/>
            <p:nvPr/>
          </p:nvSpPr>
          <p:spPr>
            <a:xfrm>
              <a:off x="281687" y="6622993"/>
              <a:ext cx="48303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/>
                <a:t>03</a:t>
              </a:r>
              <a:r>
                <a:rPr kumimoji="1" lang="ja-JP" altLang="en-US" sz="2400" b="1" dirty="0"/>
                <a:t>　若い時から吸うと危険が増加</a:t>
              </a: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5C311ED4-0E22-8D26-82CE-389CC371D486}"/>
                </a:ext>
              </a:extLst>
            </p:cNvPr>
            <p:cNvSpPr txBox="1"/>
            <p:nvPr/>
          </p:nvSpPr>
          <p:spPr>
            <a:xfrm>
              <a:off x="2512148" y="6543979"/>
              <a:ext cx="46405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dirty="0"/>
                <a:t>す</a:t>
              </a: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8BC7E8CA-EF7D-A4B7-B3D5-C62E16B399DC}"/>
              </a:ext>
            </a:extLst>
          </p:cNvPr>
          <p:cNvGrpSpPr/>
          <p:nvPr/>
        </p:nvGrpSpPr>
        <p:grpSpPr>
          <a:xfrm>
            <a:off x="4436179" y="2735761"/>
            <a:ext cx="2901122" cy="2490977"/>
            <a:chOff x="4216367" y="2411206"/>
            <a:chExt cx="2901122" cy="2490977"/>
          </a:xfrm>
        </p:grpSpPr>
        <p:sp>
          <p:nvSpPr>
            <p:cNvPr id="14" name="爆発 2 13"/>
            <p:cNvSpPr/>
            <p:nvPr/>
          </p:nvSpPr>
          <p:spPr>
            <a:xfrm rot="19192018" flipV="1">
              <a:off x="4216367" y="2411206"/>
              <a:ext cx="2901122" cy="2490977"/>
            </a:xfrm>
            <a:prstGeom prst="irregularSeal2">
              <a:avLst/>
            </a:prstGeom>
            <a:solidFill>
              <a:srgbClr val="B1E739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4804068" y="3148029"/>
              <a:ext cx="1640115" cy="9541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ja-JP" altLang="en-US" sz="1600" dirty="0"/>
                <a:t>年間</a:t>
              </a:r>
              <a:endParaRPr kumimoji="1" lang="en-US" altLang="ja-JP" sz="1600" dirty="0"/>
            </a:p>
            <a:p>
              <a:pPr algn="ctr"/>
              <a:r>
                <a:rPr kumimoji="1" lang="ja-JP" altLang="en-US" sz="1600" dirty="0"/>
                <a:t>約</a:t>
              </a:r>
              <a:r>
                <a:rPr kumimoji="1" lang="en-US" altLang="ja-JP" sz="2400" b="1" dirty="0">
                  <a:solidFill>
                    <a:srgbClr val="FF0000"/>
                  </a:solidFill>
                </a:rPr>
                <a:t>21.2</a:t>
              </a:r>
              <a:r>
                <a:rPr kumimoji="1" lang="ja-JP" altLang="en-US" sz="1600" dirty="0">
                  <a:solidFill>
                    <a:srgbClr val="FF0000"/>
                  </a:solidFill>
                </a:rPr>
                <a:t>万人</a:t>
              </a:r>
              <a:r>
                <a:rPr kumimoji="1" lang="ja-JP" altLang="en-US" sz="1600" dirty="0"/>
                <a:t>が</a:t>
              </a:r>
              <a:endParaRPr kumimoji="1" lang="en-US" altLang="ja-JP" sz="1600" dirty="0"/>
            </a:p>
            <a:p>
              <a:pPr algn="ctr"/>
              <a:r>
                <a:rPr kumimoji="1" lang="ja-JP" altLang="en-US" sz="1600" dirty="0"/>
                <a:t>死亡</a:t>
              </a:r>
            </a:p>
          </p:txBody>
        </p:sp>
      </p:grpSp>
      <p:grpSp>
        <p:nvGrpSpPr>
          <p:cNvPr id="55" name="グループ化 54"/>
          <p:cNvGrpSpPr/>
          <p:nvPr/>
        </p:nvGrpSpPr>
        <p:grpSpPr>
          <a:xfrm>
            <a:off x="833615" y="7710914"/>
            <a:ext cx="6483172" cy="702677"/>
            <a:chOff x="415640" y="7268685"/>
            <a:chExt cx="6483172" cy="702677"/>
          </a:xfrm>
        </p:grpSpPr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04F181C0-C1FA-483C-E98F-4DC23A961F8A}"/>
                </a:ext>
              </a:extLst>
            </p:cNvPr>
            <p:cNvSpPr txBox="1"/>
            <p:nvPr/>
          </p:nvSpPr>
          <p:spPr>
            <a:xfrm>
              <a:off x="415640" y="7340420"/>
              <a:ext cx="648317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kumimoji="1" lang="ja-JP" altLang="en-US" sz="1600" dirty="0"/>
                <a:t>成長期の体は、大人よりもたばこの</a:t>
              </a:r>
              <a:r>
                <a:rPr kumimoji="1" lang="ja-JP" altLang="en-US" sz="1600" dirty="0">
                  <a:solidFill>
                    <a:srgbClr val="FF0000"/>
                  </a:solidFill>
                </a:rPr>
                <a:t>有害物質の影響を受けやすい</a:t>
              </a:r>
              <a:r>
                <a:rPr kumimoji="1" lang="ja-JP" altLang="en-US" sz="1600" dirty="0"/>
                <a:t>です。</a:t>
              </a:r>
              <a:endParaRPr kumimoji="1" lang="en-US" altLang="ja-JP" sz="1600" dirty="0"/>
            </a:p>
            <a:p>
              <a:pPr>
                <a:lnSpc>
                  <a:spcPts val="2100"/>
                </a:lnSpc>
              </a:pPr>
              <a:r>
                <a:rPr kumimoji="1" lang="ja-JP" altLang="en-US" sz="1600" dirty="0"/>
                <a:t>法律により</a:t>
              </a:r>
              <a:r>
                <a:rPr kumimoji="1" lang="en-US" altLang="ja-JP" sz="1600" dirty="0">
                  <a:solidFill>
                    <a:srgbClr val="FF0000"/>
                  </a:solidFill>
                </a:rPr>
                <a:t>20</a:t>
              </a:r>
              <a:r>
                <a:rPr kumimoji="1" lang="ja-JP" altLang="en-US" sz="1600" dirty="0">
                  <a:solidFill>
                    <a:srgbClr val="FF0000"/>
                  </a:solidFill>
                </a:rPr>
                <a:t>歳未満の喫煙は禁止</a:t>
              </a:r>
              <a:r>
                <a:rPr kumimoji="1" lang="ja-JP" altLang="en-US" sz="1600" dirty="0"/>
                <a:t>されています。</a:t>
              </a:r>
              <a:endParaRPr kumimoji="1" lang="en-US" altLang="ja-JP" sz="1600" dirty="0"/>
            </a:p>
          </p:txBody>
        </p:sp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5C311ED4-0E22-8D26-82CE-389CC371D486}"/>
                </a:ext>
              </a:extLst>
            </p:cNvPr>
            <p:cNvSpPr txBox="1"/>
            <p:nvPr/>
          </p:nvSpPr>
          <p:spPr>
            <a:xfrm>
              <a:off x="1676435" y="7551789"/>
              <a:ext cx="348329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00" dirty="0" err="1"/>
                <a:t>さい</a:t>
              </a:r>
              <a:endParaRPr kumimoji="1" lang="en-US" altLang="ja-JP" sz="500" dirty="0"/>
            </a:p>
          </p:txBody>
        </p:sp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5C311ED4-0E22-8D26-82CE-389CC371D486}"/>
                </a:ext>
              </a:extLst>
            </p:cNvPr>
            <p:cNvSpPr txBox="1"/>
            <p:nvPr/>
          </p:nvSpPr>
          <p:spPr>
            <a:xfrm>
              <a:off x="2508424" y="7551790"/>
              <a:ext cx="45034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500" dirty="0"/>
                <a:t>きつえん</a:t>
              </a:r>
              <a:endParaRPr kumimoji="1" lang="en-US" altLang="ja-JP" sz="500" dirty="0"/>
            </a:p>
          </p:txBody>
        </p: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5C311ED4-0E22-8D26-82CE-389CC371D486}"/>
                </a:ext>
              </a:extLst>
            </p:cNvPr>
            <p:cNvSpPr txBox="1"/>
            <p:nvPr/>
          </p:nvSpPr>
          <p:spPr>
            <a:xfrm>
              <a:off x="4715450" y="7268685"/>
              <a:ext cx="56474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500" dirty="0"/>
                <a:t>えいきょう</a:t>
              </a:r>
              <a:endParaRPr kumimoji="1" lang="en-US" altLang="ja-JP" sz="500" dirty="0"/>
            </a:p>
          </p:txBody>
        </p:sp>
      </p:grpSp>
      <p:grpSp>
        <p:nvGrpSpPr>
          <p:cNvPr id="53" name="グループ化 52"/>
          <p:cNvGrpSpPr/>
          <p:nvPr/>
        </p:nvGrpSpPr>
        <p:grpSpPr>
          <a:xfrm>
            <a:off x="433716" y="8551142"/>
            <a:ext cx="3321388" cy="1513993"/>
            <a:chOff x="123572" y="8099691"/>
            <a:chExt cx="3321388" cy="1513993"/>
          </a:xfrm>
        </p:grpSpPr>
        <p:grpSp>
          <p:nvGrpSpPr>
            <p:cNvPr id="22" name="グループ化 21"/>
            <p:cNvGrpSpPr/>
            <p:nvPr/>
          </p:nvGrpSpPr>
          <p:grpSpPr>
            <a:xfrm>
              <a:off x="123572" y="8099691"/>
              <a:ext cx="3321388" cy="1513993"/>
              <a:chOff x="1997071" y="7839025"/>
              <a:chExt cx="3321388" cy="1513993"/>
            </a:xfrm>
          </p:grpSpPr>
          <p:sp>
            <p:nvSpPr>
              <p:cNvPr id="73" name="楕円 72"/>
              <p:cNvSpPr/>
              <p:nvPr/>
            </p:nvSpPr>
            <p:spPr>
              <a:xfrm>
                <a:off x="1997071" y="7839025"/>
                <a:ext cx="1569930" cy="1510267"/>
              </a:xfrm>
              <a:prstGeom prst="ellipse">
                <a:avLst/>
              </a:prstGeom>
              <a:solidFill>
                <a:srgbClr val="B1E739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テキスト ボックス 73"/>
              <p:cNvSpPr txBox="1"/>
              <p:nvPr/>
            </p:nvSpPr>
            <p:spPr>
              <a:xfrm>
                <a:off x="2037222" y="8262967"/>
                <a:ext cx="1446188" cy="5847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ja-JP" altLang="en-US" sz="1600" dirty="0">
                    <a:solidFill>
                      <a:srgbClr val="FF0000"/>
                    </a:solidFill>
                  </a:rPr>
                  <a:t>依存</a:t>
                </a:r>
                <a:r>
                  <a:rPr kumimoji="1" lang="ja-JP" altLang="en-US" sz="1600" dirty="0"/>
                  <a:t>に</a:t>
                </a:r>
                <a:endParaRPr kumimoji="1" lang="en-US" altLang="ja-JP" sz="1600" dirty="0"/>
              </a:p>
              <a:p>
                <a:pPr algn="ctr"/>
                <a:r>
                  <a:rPr kumimoji="1" lang="ja-JP" altLang="en-US" sz="1600" dirty="0"/>
                  <a:t>なりやすい</a:t>
                </a:r>
                <a:endParaRPr kumimoji="1" lang="en-US" altLang="ja-JP" sz="1600" dirty="0"/>
              </a:p>
            </p:txBody>
          </p:sp>
          <p:sp>
            <p:nvSpPr>
              <p:cNvPr id="75" name="楕円 74"/>
              <p:cNvSpPr/>
              <p:nvPr/>
            </p:nvSpPr>
            <p:spPr>
              <a:xfrm>
                <a:off x="3748529" y="7842751"/>
                <a:ext cx="1569930" cy="1510267"/>
              </a:xfrm>
              <a:prstGeom prst="ellipse">
                <a:avLst/>
              </a:prstGeom>
              <a:solidFill>
                <a:srgbClr val="B1E739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/>
              </a:p>
            </p:txBody>
          </p:sp>
          <p:sp>
            <p:nvSpPr>
              <p:cNvPr id="76" name="テキスト ボックス 75"/>
              <p:cNvSpPr txBox="1"/>
              <p:nvPr/>
            </p:nvSpPr>
            <p:spPr>
              <a:xfrm>
                <a:off x="3847225" y="8064646"/>
                <a:ext cx="1446188" cy="107721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ja-JP" altLang="en-US" sz="1600" dirty="0">
                    <a:solidFill>
                      <a:srgbClr val="FF0000"/>
                    </a:solidFill>
                  </a:rPr>
                  <a:t>肺がん</a:t>
                </a:r>
                <a:r>
                  <a:rPr kumimoji="1" lang="ja-JP" altLang="en-US" sz="1600" dirty="0"/>
                  <a:t>や</a:t>
                </a:r>
                <a:endParaRPr kumimoji="1" lang="en-US" altLang="ja-JP" sz="1600" dirty="0"/>
              </a:p>
              <a:p>
                <a:pPr algn="ctr"/>
                <a:r>
                  <a:rPr kumimoji="1" lang="ja-JP" altLang="en-US" sz="1600" dirty="0">
                    <a:solidFill>
                      <a:srgbClr val="FF0000"/>
                    </a:solidFill>
                  </a:rPr>
                  <a:t>心臓病</a:t>
                </a:r>
                <a:r>
                  <a:rPr kumimoji="1" lang="ja-JP" altLang="en-US" sz="1600" dirty="0"/>
                  <a:t>で</a:t>
                </a:r>
                <a:endParaRPr kumimoji="1" lang="en-US" altLang="ja-JP" sz="1600" dirty="0"/>
              </a:p>
              <a:p>
                <a:pPr algn="ctr"/>
                <a:r>
                  <a:rPr kumimoji="1" lang="ja-JP" altLang="en-US" sz="1600" dirty="0"/>
                  <a:t>死亡する</a:t>
                </a:r>
                <a:endParaRPr kumimoji="1" lang="en-US" altLang="ja-JP" sz="1600" dirty="0"/>
              </a:p>
              <a:p>
                <a:pPr algn="ctr"/>
                <a:r>
                  <a:rPr kumimoji="1" lang="ja-JP" altLang="en-US" sz="1600" dirty="0"/>
                  <a:t>確率が上昇</a:t>
                </a:r>
                <a:endParaRPr kumimoji="1" lang="en-US" altLang="ja-JP" sz="1600" dirty="0"/>
              </a:p>
            </p:txBody>
          </p:sp>
        </p:grp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5C311ED4-0E22-8D26-82CE-389CC371D486}"/>
                </a:ext>
              </a:extLst>
            </p:cNvPr>
            <p:cNvSpPr txBox="1"/>
            <p:nvPr/>
          </p:nvSpPr>
          <p:spPr>
            <a:xfrm>
              <a:off x="572521" y="8461634"/>
              <a:ext cx="466413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500" dirty="0" err="1"/>
                <a:t>いぞん</a:t>
              </a:r>
              <a:endParaRPr kumimoji="1" lang="en-US" altLang="ja-JP" sz="500" dirty="0"/>
            </a:p>
          </p:txBody>
        </p: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5C311ED4-0E22-8D26-82CE-389CC371D486}"/>
                </a:ext>
              </a:extLst>
            </p:cNvPr>
            <p:cNvSpPr txBox="1"/>
            <p:nvPr/>
          </p:nvSpPr>
          <p:spPr>
            <a:xfrm>
              <a:off x="2230587" y="8292357"/>
              <a:ext cx="34689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500" dirty="0"/>
                <a:t>はい</a:t>
              </a:r>
              <a:endParaRPr kumimoji="1" lang="en-US" altLang="ja-JP" sz="500" dirty="0"/>
            </a:p>
          </p:txBody>
        </p:sp>
        <p:sp>
          <p:nvSpPr>
            <p:cNvPr id="82" name="テキスト ボックス 81">
              <a:extLst>
                <a:ext uri="{FF2B5EF4-FFF2-40B4-BE49-F238E27FC236}">
                  <a16:creationId xmlns:a16="http://schemas.microsoft.com/office/drawing/2014/main" id="{5C311ED4-0E22-8D26-82CE-389CC371D486}"/>
                </a:ext>
              </a:extLst>
            </p:cNvPr>
            <p:cNvSpPr txBox="1"/>
            <p:nvPr/>
          </p:nvSpPr>
          <p:spPr>
            <a:xfrm>
              <a:off x="2265994" y="8540648"/>
              <a:ext cx="67221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500" dirty="0"/>
                <a:t>しんぞう</a:t>
              </a:r>
              <a:r>
                <a:rPr kumimoji="1" lang="ja-JP" altLang="en-US" sz="500" dirty="0" err="1"/>
                <a:t>びょう</a:t>
              </a:r>
              <a:endParaRPr kumimoji="1" lang="en-US" altLang="ja-JP" sz="500" dirty="0"/>
            </a:p>
          </p:txBody>
        </p:sp>
      </p:grpSp>
      <p:grpSp>
        <p:nvGrpSpPr>
          <p:cNvPr id="45" name="グループ化 44"/>
          <p:cNvGrpSpPr/>
          <p:nvPr/>
        </p:nvGrpSpPr>
        <p:grpSpPr>
          <a:xfrm>
            <a:off x="3990400" y="8243987"/>
            <a:ext cx="3317038" cy="1984917"/>
            <a:chOff x="3429396" y="7815829"/>
            <a:chExt cx="3317038" cy="1984917"/>
          </a:xfrm>
        </p:grpSpPr>
        <p:pic>
          <p:nvPicPr>
            <p:cNvPr id="39" name="図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1676" y="7815829"/>
              <a:ext cx="1204758" cy="1487356"/>
            </a:xfrm>
            <a:prstGeom prst="rect">
              <a:avLst/>
            </a:prstGeom>
          </p:spPr>
        </p:pic>
        <p:sp>
          <p:nvSpPr>
            <p:cNvPr id="40" name="角丸四角形吹き出し 39"/>
            <p:cNvSpPr/>
            <p:nvPr/>
          </p:nvSpPr>
          <p:spPr>
            <a:xfrm>
              <a:off x="3429396" y="8480139"/>
              <a:ext cx="2382586" cy="1320607"/>
            </a:xfrm>
            <a:prstGeom prst="wedgeRoundRectCallout">
              <a:avLst>
                <a:gd name="adj1" fmla="val 53414"/>
                <a:gd name="adj2" fmla="val -29545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400" b="1" dirty="0">
                  <a:solidFill>
                    <a:srgbClr val="FF0000"/>
                  </a:solidFill>
                </a:rPr>
                <a:t>吸い始めないことが大事</a:t>
              </a:r>
              <a:r>
                <a:rPr kumimoji="1" lang="ja-JP" altLang="en-US" sz="1400" dirty="0">
                  <a:solidFill>
                    <a:schemeClr val="tx1"/>
                  </a:solidFill>
                </a:rPr>
                <a:t>「なんとなく」</a:t>
              </a:r>
              <a:endParaRPr kumimoji="1" lang="en-US" altLang="ja-JP" sz="1400" dirty="0">
                <a:solidFill>
                  <a:schemeClr val="tx1"/>
                </a:solidFill>
              </a:endParaRPr>
            </a:p>
            <a:p>
              <a:r>
                <a:rPr kumimoji="1" lang="ja-JP" altLang="en-US" sz="1400" dirty="0">
                  <a:solidFill>
                    <a:schemeClr val="tx1"/>
                  </a:solidFill>
                </a:rPr>
                <a:t>「誘われたから」は</a:t>
              </a:r>
              <a:endParaRPr kumimoji="1" lang="en-US" altLang="ja-JP" sz="1400" dirty="0">
                <a:solidFill>
                  <a:schemeClr val="tx1"/>
                </a:solidFill>
              </a:endParaRPr>
            </a:p>
            <a:p>
              <a:pPr algn="ctr"/>
              <a:r>
                <a:rPr kumimoji="1" lang="ja-JP" altLang="en-US" sz="1400" dirty="0">
                  <a:solidFill>
                    <a:schemeClr val="tx1"/>
                  </a:solidFill>
                </a:rPr>
                <a:t>　　　　　やめましょう</a:t>
              </a:r>
            </a:p>
          </p:txBody>
        </p:sp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5C311ED4-0E22-8D26-82CE-389CC371D486}"/>
                </a:ext>
              </a:extLst>
            </p:cNvPr>
            <p:cNvSpPr txBox="1"/>
            <p:nvPr/>
          </p:nvSpPr>
          <p:spPr>
            <a:xfrm>
              <a:off x="3714158" y="9055803"/>
              <a:ext cx="31130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500" dirty="0" err="1"/>
                <a:t>さそ</a:t>
              </a:r>
              <a:endParaRPr kumimoji="1" lang="en-US" altLang="ja-JP" sz="500" dirty="0"/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5C311ED4-0E22-8D26-82CE-389CC371D486}"/>
                </a:ext>
              </a:extLst>
            </p:cNvPr>
            <p:cNvSpPr txBox="1"/>
            <p:nvPr/>
          </p:nvSpPr>
          <p:spPr>
            <a:xfrm>
              <a:off x="3503492" y="8592914"/>
              <a:ext cx="3397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500" dirty="0"/>
                <a:t>す</a:t>
              </a:r>
              <a:endParaRPr kumimoji="1" lang="en-US" altLang="ja-JP" sz="500" dirty="0"/>
            </a:p>
          </p:txBody>
        </p:sp>
      </p:grp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1B4CA28C-2AF2-7BCE-203E-DFE4F7B3624E}"/>
              </a:ext>
            </a:extLst>
          </p:cNvPr>
          <p:cNvSpPr txBox="1"/>
          <p:nvPr/>
        </p:nvSpPr>
        <p:spPr>
          <a:xfrm>
            <a:off x="1364299" y="2764711"/>
            <a:ext cx="54898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600" dirty="0"/>
              <a:t>きつえん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191861" y="2638011"/>
            <a:ext cx="252236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ファクトシート②より超過死亡</a:t>
            </a:r>
            <a:r>
              <a:rPr kumimoji="1" lang="en-US" altLang="ja-JP" sz="1100" dirty="0"/>
              <a:t>21.2</a:t>
            </a:r>
            <a:r>
              <a:rPr kumimoji="1" lang="ja-JP" altLang="en-US" sz="1100" dirty="0"/>
              <a:t>万人</a:t>
            </a:r>
            <a:endParaRPr kumimoji="1" lang="en-US" altLang="ja-JP" sz="1100" dirty="0"/>
          </a:p>
          <a:p>
            <a:r>
              <a:rPr lang="ja-JP" altLang="en-US" sz="1100" dirty="0">
                <a:hlinkClick r:id="rId4"/>
              </a:rPr>
              <a:t>たばこ対策の推進に役立つファクトシート </a:t>
            </a:r>
            <a:r>
              <a:rPr lang="en-US" altLang="ja-JP" sz="1100" dirty="0">
                <a:hlinkClick r:id="rId4"/>
              </a:rPr>
              <a:t>| e-</a:t>
            </a:r>
            <a:r>
              <a:rPr lang="ja-JP" altLang="en-US" sz="1100" dirty="0">
                <a:hlinkClick r:id="rId4"/>
              </a:rPr>
              <a:t>ヘルスネット（厚生労働省） </a:t>
            </a:r>
            <a:r>
              <a:rPr lang="en-US" altLang="ja-JP" sz="1100" dirty="0">
                <a:hlinkClick r:id="rId4"/>
              </a:rPr>
              <a:t>(mhlw.go.jp)</a:t>
            </a:r>
            <a:endParaRPr kumimoji="1" lang="ja-JP" altLang="en-US" sz="11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330253" y="4243692"/>
            <a:ext cx="27979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/>
              <a:t>14.4</a:t>
            </a:r>
            <a:r>
              <a:rPr lang="ja-JP" altLang="en-US" sz="1050" dirty="0"/>
              <a:t>分　政府インターネットテレビより</a:t>
            </a:r>
            <a:endParaRPr lang="en-US" altLang="ja-JP" sz="1050" dirty="0"/>
          </a:p>
          <a:p>
            <a:r>
              <a:rPr lang="ja-JP" altLang="en-US" sz="1050" dirty="0">
                <a:hlinkClick r:id="rId5"/>
              </a:rPr>
              <a:t>たばこの煙の恐ろしさ　吸ってる人にも吸わない人にも知ってもらいたいこと｜政府インターネットテレビ </a:t>
            </a:r>
            <a:r>
              <a:rPr lang="en-US" altLang="ja-JP" sz="1050" dirty="0">
                <a:hlinkClick r:id="rId5"/>
              </a:rPr>
              <a:t>(gov-online.go.jp)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905315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四角形: 角を丸くする 88">
            <a:extLst>
              <a:ext uri="{FF2B5EF4-FFF2-40B4-BE49-F238E27FC236}">
                <a16:creationId xmlns:a16="http://schemas.microsoft.com/office/drawing/2014/main" id="{DBFA8EEB-92E2-FB71-A342-09AAB6209933}"/>
              </a:ext>
            </a:extLst>
          </p:cNvPr>
          <p:cNvSpPr/>
          <p:nvPr/>
        </p:nvSpPr>
        <p:spPr>
          <a:xfrm>
            <a:off x="678912" y="4679901"/>
            <a:ext cx="6465839" cy="5588156"/>
          </a:xfrm>
          <a:prstGeom prst="roundRect">
            <a:avLst>
              <a:gd name="adj" fmla="val 2325"/>
            </a:avLst>
          </a:prstGeom>
          <a:solidFill>
            <a:srgbClr val="FFB9DC">
              <a:alpha val="38000"/>
            </a:srgbClr>
          </a:solidFill>
          <a:ln w="19050">
            <a:noFill/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843108"/>
                      <a:gd name="connsiteY0" fmla="*/ 259767 h 519534"/>
                      <a:gd name="connsiteX1" fmla="*/ 259767 w 2843108"/>
                      <a:gd name="connsiteY1" fmla="*/ 0 h 519534"/>
                      <a:gd name="connsiteX2" fmla="*/ 2583341 w 2843108"/>
                      <a:gd name="connsiteY2" fmla="*/ 0 h 519534"/>
                      <a:gd name="connsiteX3" fmla="*/ 2843108 w 2843108"/>
                      <a:gd name="connsiteY3" fmla="*/ 259767 h 519534"/>
                      <a:gd name="connsiteX4" fmla="*/ 2843108 w 2843108"/>
                      <a:gd name="connsiteY4" fmla="*/ 259767 h 519534"/>
                      <a:gd name="connsiteX5" fmla="*/ 2583341 w 2843108"/>
                      <a:gd name="connsiteY5" fmla="*/ 519534 h 519534"/>
                      <a:gd name="connsiteX6" fmla="*/ 259767 w 2843108"/>
                      <a:gd name="connsiteY6" fmla="*/ 519534 h 519534"/>
                      <a:gd name="connsiteX7" fmla="*/ 0 w 2843108"/>
                      <a:gd name="connsiteY7" fmla="*/ 259767 h 519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43108" h="519534" extrusionOk="0">
                        <a:moveTo>
                          <a:pt x="0" y="259767"/>
                        </a:moveTo>
                        <a:cubicBezTo>
                          <a:pt x="-8892" y="110817"/>
                          <a:pt x="113135" y="1188"/>
                          <a:pt x="259767" y="0"/>
                        </a:cubicBezTo>
                        <a:cubicBezTo>
                          <a:pt x="829240" y="132882"/>
                          <a:pt x="2255541" y="-84951"/>
                          <a:pt x="2583341" y="0"/>
                        </a:cubicBezTo>
                        <a:cubicBezTo>
                          <a:pt x="2722877" y="3837"/>
                          <a:pt x="2842194" y="121354"/>
                          <a:pt x="2843108" y="259767"/>
                        </a:cubicBezTo>
                        <a:lnTo>
                          <a:pt x="2843108" y="259767"/>
                        </a:lnTo>
                        <a:cubicBezTo>
                          <a:pt x="2819494" y="390312"/>
                          <a:pt x="2748923" y="530102"/>
                          <a:pt x="2583341" y="519534"/>
                        </a:cubicBezTo>
                        <a:cubicBezTo>
                          <a:pt x="1940631" y="569067"/>
                          <a:pt x="1213263" y="534343"/>
                          <a:pt x="259767" y="519534"/>
                        </a:cubicBezTo>
                        <a:cubicBezTo>
                          <a:pt x="104653" y="517750"/>
                          <a:pt x="-12014" y="414543"/>
                          <a:pt x="0" y="25976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just"/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5F98AA9-8B1E-3A60-478E-80951F8E91FF}"/>
              </a:ext>
            </a:extLst>
          </p:cNvPr>
          <p:cNvSpPr/>
          <p:nvPr/>
        </p:nvSpPr>
        <p:spPr>
          <a:xfrm flipH="1">
            <a:off x="-1" y="0"/>
            <a:ext cx="7775575" cy="1123420"/>
          </a:xfrm>
          <a:prstGeom prst="rect">
            <a:avLst/>
          </a:prstGeom>
          <a:solidFill>
            <a:srgbClr val="B1E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E8A77F0-C205-F486-657B-D345CEC27291}"/>
              </a:ext>
            </a:extLst>
          </p:cNvPr>
          <p:cNvSpPr txBox="1"/>
          <p:nvPr/>
        </p:nvSpPr>
        <p:spPr>
          <a:xfrm>
            <a:off x="1002164" y="675181"/>
            <a:ext cx="6127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たばこを吸わない人も病気になる？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C21CB05-D7E6-47AE-ED99-0C1FFD49348E}"/>
              </a:ext>
            </a:extLst>
          </p:cNvPr>
          <p:cNvSpPr txBox="1"/>
          <p:nvPr/>
        </p:nvSpPr>
        <p:spPr>
          <a:xfrm>
            <a:off x="2536392" y="586663"/>
            <a:ext cx="4640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/>
              <a:t>す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09A7E99F-C9BF-8999-0F19-411C1ED8A1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874" r="27369" b="1"/>
          <a:stretch/>
        </p:blipFill>
        <p:spPr>
          <a:xfrm>
            <a:off x="1921537" y="2340248"/>
            <a:ext cx="1167481" cy="1685450"/>
          </a:xfrm>
          <a:prstGeom prst="rect">
            <a:avLst/>
          </a:prstGeom>
        </p:spPr>
      </p:pic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EBACA5F2-7C34-DFED-3AB4-A6E2ED078A70}"/>
              </a:ext>
            </a:extLst>
          </p:cNvPr>
          <p:cNvGrpSpPr/>
          <p:nvPr/>
        </p:nvGrpSpPr>
        <p:grpSpPr>
          <a:xfrm>
            <a:off x="3490788" y="2620531"/>
            <a:ext cx="3409525" cy="2207578"/>
            <a:chOff x="3165567" y="1751681"/>
            <a:chExt cx="3409525" cy="2207578"/>
          </a:xfrm>
        </p:grpSpPr>
        <p:pic>
          <p:nvPicPr>
            <p:cNvPr id="65" name="図 64">
              <a:extLst>
                <a:ext uri="{FF2B5EF4-FFF2-40B4-BE49-F238E27FC236}">
                  <a16:creationId xmlns:a16="http://schemas.microsoft.com/office/drawing/2014/main" id="{EB85DBEB-BD8B-4269-57C6-F5C4B498D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021" b="89540" l="3711" r="94922">
                          <a14:foregroundMark x1="89453" y1="73640" x2="15625" y2="20502"/>
                          <a14:foregroundMark x1="15625" y1="20502" x2="15625" y2="20502"/>
                          <a14:foregroundMark x1="93750" y1="73640" x2="93750" y2="73640"/>
                          <a14:foregroundMark x1="4102" y1="51046" x2="4102" y2="51046"/>
                          <a14:foregroundMark x1="3906" y1="56485" x2="3906" y2="56485"/>
                          <a14:foregroundMark x1="17773" y1="83682" x2="17773" y2="83682"/>
                          <a14:foregroundMark x1="95117" y1="71130" x2="95117" y2="71130"/>
                          <a14:foregroundMark x1="90039" y1="64435" x2="90039" y2="64435"/>
                          <a14:foregroundMark x1="89258" y1="58577" x2="89258" y2="58577"/>
                          <a14:foregroundMark x1="92383" y1="47280" x2="92383" y2="47280"/>
                          <a14:foregroundMark x1="48828" y1="5021" x2="48828" y2="5021"/>
                          <a14:foregroundMark x1="80469" y1="64435" x2="80469" y2="64435"/>
                          <a14:foregroundMark x1="78125" y1="41841" x2="78125" y2="41841"/>
                          <a14:foregroundMark x1="83398" y1="60669" x2="63672" y2="10460"/>
                          <a14:foregroundMark x1="65820" y1="32218" x2="31055" y2="43096"/>
                          <a14:foregroundMark x1="75195" y1="61925" x2="25781" y2="73640"/>
                          <a14:foregroundMark x1="25781" y1="73640" x2="24609" y2="74477"/>
                          <a14:foregroundMark x1="18555" y1="73640" x2="14648" y2="6234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 flipV="1">
              <a:off x="3165567" y="1751681"/>
              <a:ext cx="2765211" cy="1927467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2B5D837-E0C2-D5EF-56BB-0D44580486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67" b="91200" l="58400" r="95600">
                          <a14:foregroundMark x1="58600" y1="51733" x2="58400" y2="52000"/>
                          <a14:foregroundMark x1="65600" y1="76800" x2="65600" y2="76800"/>
                          <a14:foregroundMark x1="66400" y1="79733" x2="66400" y2="79733"/>
                          <a14:foregroundMark x1="78200" y1="44533" x2="78200" y2="44533"/>
                          <a14:foregroundMark x1="86000" y1="45067" x2="86000" y2="45067"/>
                          <a14:foregroundMark x1="78600" y1="52533" x2="78000" y2="52533"/>
                          <a14:foregroundMark x1="78000" y1="53600" x2="78000" y2="53600"/>
                          <a14:foregroundMark x1="90000" y1="50133" x2="90000" y2="50133"/>
                          <a14:foregroundMark x1="87800" y1="52267" x2="85800" y2="51467"/>
                          <a14:foregroundMark x1="79800" y1="48267" x2="74000" y2="62133"/>
                          <a14:foregroundMark x1="87400" y1="87733" x2="84000" y2="87733"/>
                          <a14:foregroundMark x1="84000" y1="91200" x2="84000" y2="91200"/>
                          <a14:foregroundMark x1="88800" y1="52000" x2="86400" y2="52000"/>
                          <a14:foregroundMark x1="89000" y1="50133" x2="89000" y2="50933"/>
                        </a14:backgroundRemoval>
                      </a14:imgEffect>
                    </a14:imgLayer>
                  </a14:imgProps>
                </a:ext>
              </a:extLst>
            </a:blip>
            <a:srcRect l="56857"/>
            <a:stretch/>
          </p:blipFill>
          <p:spPr>
            <a:xfrm flipH="1">
              <a:off x="5728041" y="1897441"/>
              <a:ext cx="847051" cy="1576421"/>
            </a:xfrm>
            <a:prstGeom prst="rect">
              <a:avLst/>
            </a:prstGeom>
          </p:spPr>
        </p:pic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8EB9695E-170F-58BE-655D-5845C8F6ADF6}"/>
                </a:ext>
              </a:extLst>
            </p:cNvPr>
            <p:cNvSpPr txBox="1"/>
            <p:nvPr/>
          </p:nvSpPr>
          <p:spPr>
            <a:xfrm>
              <a:off x="3524736" y="2499885"/>
              <a:ext cx="2046871" cy="1459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kumimoji="1" lang="ja-JP" altLang="en-US" sz="1400" dirty="0"/>
                <a:t>　　ニコチン　　</a:t>
              </a:r>
              <a:r>
                <a:rPr kumimoji="1" lang="en-US" altLang="ja-JP" b="1" dirty="0">
                  <a:solidFill>
                    <a:srgbClr val="FF0000"/>
                  </a:solidFill>
                </a:rPr>
                <a:t>2.8</a:t>
              </a:r>
              <a:r>
                <a:rPr kumimoji="1" lang="ja-JP" altLang="en-US" sz="1100" dirty="0"/>
                <a:t>倍</a:t>
              </a:r>
              <a:endParaRPr kumimoji="1" lang="en-US" altLang="ja-JP" sz="1400" dirty="0"/>
            </a:p>
            <a:p>
              <a:pPr>
                <a:lnSpc>
                  <a:spcPts val="1800"/>
                </a:lnSpc>
              </a:pPr>
              <a:r>
                <a:rPr kumimoji="1" lang="ja-JP" altLang="en-US" sz="1400" dirty="0"/>
                <a:t>　　タール　　　</a:t>
              </a:r>
              <a:r>
                <a:rPr kumimoji="1" lang="en-US" altLang="ja-JP" b="1" dirty="0">
                  <a:solidFill>
                    <a:srgbClr val="FF0000"/>
                  </a:solidFill>
                </a:rPr>
                <a:t>3.4</a:t>
              </a:r>
              <a:r>
                <a:rPr kumimoji="1" lang="ja-JP" altLang="en-US" sz="1100" dirty="0"/>
                <a:t>倍</a:t>
              </a:r>
              <a:endParaRPr kumimoji="1" lang="en-US" altLang="ja-JP" sz="1400" dirty="0"/>
            </a:p>
            <a:p>
              <a:pPr>
                <a:lnSpc>
                  <a:spcPts val="1800"/>
                </a:lnSpc>
              </a:pPr>
              <a:r>
                <a:rPr kumimoji="1" lang="ja-JP" altLang="en-US" sz="1400" dirty="0"/>
                <a:t>　　一酸化炭素　</a:t>
              </a:r>
              <a:r>
                <a:rPr kumimoji="1" lang="en-US" altLang="ja-JP" b="1" dirty="0">
                  <a:solidFill>
                    <a:srgbClr val="FF0000"/>
                  </a:solidFill>
                </a:rPr>
                <a:t>4.7</a:t>
              </a:r>
              <a:r>
                <a:rPr kumimoji="1" lang="ja-JP" altLang="en-US" sz="1100" dirty="0"/>
                <a:t>倍</a:t>
              </a:r>
              <a:endParaRPr kumimoji="1" lang="ja-JP" altLang="en-US" sz="1400" dirty="0"/>
            </a:p>
          </p:txBody>
        </p:sp>
      </p:grpSp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2292991E-6DE3-DDEC-5935-719FA324D3E2}"/>
              </a:ext>
            </a:extLst>
          </p:cNvPr>
          <p:cNvGrpSpPr/>
          <p:nvPr/>
        </p:nvGrpSpPr>
        <p:grpSpPr>
          <a:xfrm>
            <a:off x="739852" y="3294452"/>
            <a:ext cx="1952207" cy="1254682"/>
            <a:chOff x="1198722" y="2518944"/>
            <a:chExt cx="1952207" cy="1254682"/>
          </a:xfrm>
        </p:grpSpPr>
        <p:grpSp>
          <p:nvGrpSpPr>
            <p:cNvPr id="58" name="グループ化 57">
              <a:extLst>
                <a:ext uri="{FF2B5EF4-FFF2-40B4-BE49-F238E27FC236}">
                  <a16:creationId xmlns:a16="http://schemas.microsoft.com/office/drawing/2014/main" id="{AB5BEF21-CDF0-C4CA-62C7-65C44D8347E0}"/>
                </a:ext>
              </a:extLst>
            </p:cNvPr>
            <p:cNvGrpSpPr/>
            <p:nvPr/>
          </p:nvGrpSpPr>
          <p:grpSpPr>
            <a:xfrm>
              <a:off x="1198722" y="2518944"/>
              <a:ext cx="1952207" cy="1254682"/>
              <a:chOff x="757642" y="2622222"/>
              <a:chExt cx="1952207" cy="1254682"/>
            </a:xfrm>
          </p:grpSpPr>
          <p:pic>
            <p:nvPicPr>
              <p:cNvPr id="32" name="図 31">
                <a:extLst>
                  <a:ext uri="{FF2B5EF4-FFF2-40B4-BE49-F238E27FC236}">
                    <a16:creationId xmlns:a16="http://schemas.microsoft.com/office/drawing/2014/main" id="{5E066FFD-9437-51B6-2AEB-02A63454E3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812697" flipH="1">
                <a:off x="1127573" y="2622222"/>
                <a:ext cx="1229666" cy="1254682"/>
              </a:xfrm>
              <a:prstGeom prst="rect">
                <a:avLst/>
              </a:prstGeom>
            </p:spPr>
          </p:pic>
          <p:pic>
            <p:nvPicPr>
              <p:cNvPr id="33" name="図 32">
                <a:extLst>
                  <a:ext uri="{FF2B5EF4-FFF2-40B4-BE49-F238E27FC236}">
                    <a16:creationId xmlns:a16="http://schemas.microsoft.com/office/drawing/2014/main" id="{C8B6C383-A063-1B18-F731-B03CB2155A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15322" y="3138804"/>
                <a:ext cx="689970" cy="507716"/>
              </a:xfrm>
              <a:prstGeom prst="rect">
                <a:avLst/>
              </a:prstGeom>
            </p:spPr>
          </p:pic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6673BAE-9572-13D2-6177-686C5C476A02}"/>
                  </a:ext>
                </a:extLst>
              </p:cNvPr>
              <p:cNvSpPr txBox="1"/>
              <p:nvPr/>
            </p:nvSpPr>
            <p:spPr>
              <a:xfrm>
                <a:off x="757642" y="2760821"/>
                <a:ext cx="1952207" cy="427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kumimoji="1" lang="ja-JP" altLang="en-US" sz="1600" b="1" dirty="0"/>
                  <a:t>主流煙</a:t>
                </a:r>
                <a:endParaRPr kumimoji="1" lang="en-US" altLang="ja-JP" sz="1600" b="1" dirty="0"/>
              </a:p>
            </p:txBody>
          </p:sp>
        </p:grp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0ED28706-3B4A-156D-3A59-6616CAA615ED}"/>
                </a:ext>
              </a:extLst>
            </p:cNvPr>
            <p:cNvSpPr txBox="1"/>
            <p:nvPr/>
          </p:nvSpPr>
          <p:spPr>
            <a:xfrm>
              <a:off x="1815508" y="2627579"/>
              <a:ext cx="718634" cy="196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kumimoji="1" lang="ja-JP" altLang="en-US" sz="500" dirty="0"/>
                <a:t>しゅりゅうえん</a:t>
              </a:r>
            </a:p>
          </p:txBody>
        </p: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CEAB7D5E-39F5-E649-488E-05876E912FBD}"/>
              </a:ext>
            </a:extLst>
          </p:cNvPr>
          <p:cNvGrpSpPr/>
          <p:nvPr/>
        </p:nvGrpSpPr>
        <p:grpSpPr>
          <a:xfrm>
            <a:off x="3385055" y="8413338"/>
            <a:ext cx="1403796" cy="1707464"/>
            <a:chOff x="378492" y="7722502"/>
            <a:chExt cx="1403796" cy="1707464"/>
          </a:xfrm>
        </p:grpSpPr>
        <p:grpSp>
          <p:nvGrpSpPr>
            <p:cNvPr id="9" name="グループ化 8"/>
            <p:cNvGrpSpPr>
              <a:grpSpLocks noChangeAspect="1"/>
            </p:cNvGrpSpPr>
            <p:nvPr/>
          </p:nvGrpSpPr>
          <p:grpSpPr>
            <a:xfrm>
              <a:off x="420065" y="7722502"/>
              <a:ext cx="1323187" cy="1348378"/>
              <a:chOff x="603157" y="7874805"/>
              <a:chExt cx="1884885" cy="1920768"/>
            </a:xfrm>
          </p:grpSpPr>
          <p:pic>
            <p:nvPicPr>
              <p:cNvPr id="91" name="図 9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157" y="8138311"/>
                <a:ext cx="1884885" cy="1657262"/>
              </a:xfrm>
              <a:prstGeom prst="rect">
                <a:avLst/>
              </a:prstGeom>
            </p:spPr>
          </p:pic>
          <p:pic>
            <p:nvPicPr>
              <p:cNvPr id="4" name="図 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9735" y="7874805"/>
                <a:ext cx="1201253" cy="1511010"/>
              </a:xfrm>
              <a:prstGeom prst="rect">
                <a:avLst/>
              </a:prstGeom>
            </p:spPr>
          </p:pic>
        </p:grp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15FD2CE5-396E-9117-39F2-B278C7FCF36A}"/>
                </a:ext>
              </a:extLst>
            </p:cNvPr>
            <p:cNvSpPr txBox="1"/>
            <p:nvPr/>
          </p:nvSpPr>
          <p:spPr>
            <a:xfrm>
              <a:off x="467846" y="9034089"/>
              <a:ext cx="1253535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500" dirty="0"/>
                <a:t>きょけつせいしんしっかん</a:t>
              </a: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1BACC883-577D-38C5-5374-3BEAEBAA93AC}"/>
                </a:ext>
              </a:extLst>
            </p:cNvPr>
            <p:cNvSpPr txBox="1"/>
            <p:nvPr/>
          </p:nvSpPr>
          <p:spPr>
            <a:xfrm>
              <a:off x="378492" y="9093977"/>
              <a:ext cx="1403796" cy="335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kumimoji="1" lang="ja-JP" altLang="en-US" sz="1600" dirty="0"/>
                <a:t>虚血性心疾患</a:t>
              </a:r>
              <a:endParaRPr kumimoji="1" lang="en-US" altLang="ja-JP" sz="1600" dirty="0"/>
            </a:p>
          </p:txBody>
        </p: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C46D74B2-4A24-B599-A86B-517A9674CCA8}"/>
              </a:ext>
            </a:extLst>
          </p:cNvPr>
          <p:cNvGrpSpPr/>
          <p:nvPr/>
        </p:nvGrpSpPr>
        <p:grpSpPr>
          <a:xfrm>
            <a:off x="5313580" y="8632936"/>
            <a:ext cx="1403796" cy="1442997"/>
            <a:chOff x="4505801" y="8355505"/>
            <a:chExt cx="1403796" cy="1442997"/>
          </a:xfrm>
        </p:grpSpPr>
        <p:grpSp>
          <p:nvGrpSpPr>
            <p:cNvPr id="11" name="グループ化 10"/>
            <p:cNvGrpSpPr>
              <a:grpSpLocks noChangeAspect="1"/>
            </p:cNvGrpSpPr>
            <p:nvPr/>
          </p:nvGrpSpPr>
          <p:grpSpPr>
            <a:xfrm>
              <a:off x="4505801" y="8355505"/>
              <a:ext cx="1403796" cy="1234271"/>
              <a:chOff x="4434248" y="8070686"/>
              <a:chExt cx="1999707" cy="1758217"/>
            </a:xfrm>
          </p:grpSpPr>
          <p:pic>
            <p:nvPicPr>
              <p:cNvPr id="94" name="図 9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4248" y="8070686"/>
                <a:ext cx="1999707" cy="1758217"/>
              </a:xfrm>
              <a:prstGeom prst="rect">
                <a:avLst/>
              </a:prstGeom>
            </p:spPr>
          </p:pic>
          <p:pic>
            <p:nvPicPr>
              <p:cNvPr id="30" name="図 29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2160" y="8136060"/>
                <a:ext cx="1145665" cy="1376174"/>
              </a:xfrm>
              <a:prstGeom prst="rect">
                <a:avLst/>
              </a:prstGeom>
            </p:spPr>
          </p:pic>
        </p:grp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5AD10D38-4CB5-4A25-F70E-30EC0AB5F102}"/>
                </a:ext>
              </a:extLst>
            </p:cNvPr>
            <p:cNvSpPr txBox="1"/>
            <p:nvPr/>
          </p:nvSpPr>
          <p:spPr>
            <a:xfrm>
              <a:off x="4793937" y="9472835"/>
              <a:ext cx="867805" cy="325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kumimoji="1" lang="ja-JP" altLang="en-US" sz="1400" dirty="0"/>
                <a:t>ぜん息</a:t>
              </a:r>
              <a:endParaRPr kumimoji="1" lang="en-US" altLang="ja-JP" sz="1400" dirty="0"/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99160467-F232-4A6C-131A-8CA88209A1C7}"/>
              </a:ext>
            </a:extLst>
          </p:cNvPr>
          <p:cNvGrpSpPr/>
          <p:nvPr/>
        </p:nvGrpSpPr>
        <p:grpSpPr>
          <a:xfrm>
            <a:off x="1310355" y="8589935"/>
            <a:ext cx="1412918" cy="1558019"/>
            <a:chOff x="4147644" y="6632766"/>
            <a:chExt cx="1412918" cy="1558019"/>
          </a:xfrm>
        </p:grpSpPr>
        <p:grpSp>
          <p:nvGrpSpPr>
            <p:cNvPr id="12" name="グループ化 11"/>
            <p:cNvGrpSpPr>
              <a:grpSpLocks noChangeAspect="1"/>
            </p:cNvGrpSpPr>
            <p:nvPr/>
          </p:nvGrpSpPr>
          <p:grpSpPr>
            <a:xfrm>
              <a:off x="4147644" y="6632766"/>
              <a:ext cx="1412918" cy="1242291"/>
              <a:chOff x="3969562" y="6229035"/>
              <a:chExt cx="2305094" cy="2026725"/>
            </a:xfrm>
          </p:grpSpPr>
          <p:pic>
            <p:nvPicPr>
              <p:cNvPr id="29" name="図 28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9562" y="6229035"/>
                <a:ext cx="2305094" cy="2026725"/>
              </a:xfrm>
              <a:prstGeom prst="rect">
                <a:avLst/>
              </a:prstGeom>
            </p:spPr>
          </p:pic>
          <p:pic>
            <p:nvPicPr>
              <p:cNvPr id="5" name="図 4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6734" y="6270004"/>
                <a:ext cx="1616793" cy="1832059"/>
              </a:xfrm>
              <a:prstGeom prst="rect">
                <a:avLst/>
              </a:prstGeom>
            </p:spPr>
          </p:pic>
        </p:grp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4F1CE056-04AA-7F42-FDDF-43A92DF278BC}"/>
                </a:ext>
              </a:extLst>
            </p:cNvPr>
            <p:cNvSpPr txBox="1"/>
            <p:nvPr/>
          </p:nvSpPr>
          <p:spPr>
            <a:xfrm>
              <a:off x="4458484" y="7854796"/>
              <a:ext cx="1039109" cy="335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kumimoji="1" lang="ja-JP" altLang="en-US" sz="1600" dirty="0"/>
                <a:t>脳卒中</a:t>
              </a:r>
              <a:endParaRPr kumimoji="1" lang="en-US" altLang="ja-JP" sz="1600" dirty="0"/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F2CDD457-3073-85A6-9F19-08C0612561F1}"/>
                </a:ext>
              </a:extLst>
            </p:cNvPr>
            <p:cNvSpPr txBox="1"/>
            <p:nvPr/>
          </p:nvSpPr>
          <p:spPr>
            <a:xfrm>
              <a:off x="4469294" y="7788529"/>
              <a:ext cx="760889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500" dirty="0"/>
                <a:t>のうそっちゅう</a:t>
              </a:r>
            </a:p>
          </p:txBody>
        </p: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B228B1F7-8B2F-5E16-2B17-FF71102FFE61}"/>
              </a:ext>
            </a:extLst>
          </p:cNvPr>
          <p:cNvGrpSpPr/>
          <p:nvPr/>
        </p:nvGrpSpPr>
        <p:grpSpPr>
          <a:xfrm>
            <a:off x="4581849" y="6857030"/>
            <a:ext cx="2349083" cy="1695431"/>
            <a:chOff x="2437983" y="7865106"/>
            <a:chExt cx="2349083" cy="1695431"/>
          </a:xfrm>
        </p:grpSpPr>
        <p:grpSp>
          <p:nvGrpSpPr>
            <p:cNvPr id="10" name="グループ化 9"/>
            <p:cNvGrpSpPr>
              <a:grpSpLocks noChangeAspect="1"/>
            </p:cNvGrpSpPr>
            <p:nvPr/>
          </p:nvGrpSpPr>
          <p:grpSpPr>
            <a:xfrm>
              <a:off x="2993216" y="7865106"/>
              <a:ext cx="1238619" cy="1089041"/>
              <a:chOff x="2608035" y="8269164"/>
              <a:chExt cx="1764411" cy="1551337"/>
            </a:xfrm>
          </p:grpSpPr>
          <p:pic>
            <p:nvPicPr>
              <p:cNvPr id="92" name="図 91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08035" y="8269164"/>
                <a:ext cx="1764411" cy="1551337"/>
              </a:xfrm>
              <a:prstGeom prst="rect">
                <a:avLst/>
              </a:prstGeom>
            </p:spPr>
          </p:pic>
          <p:pic>
            <p:nvPicPr>
              <p:cNvPr id="31" name="図 30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8222" y="8427369"/>
                <a:ext cx="1051024" cy="1016043"/>
              </a:xfrm>
              <a:prstGeom prst="rect">
                <a:avLst/>
              </a:prstGeom>
            </p:spPr>
          </p:pic>
        </p:grp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F1C203BF-6B00-69F5-B9AE-3AE236AE3B06}"/>
                </a:ext>
              </a:extLst>
            </p:cNvPr>
            <p:cNvSpPr txBox="1"/>
            <p:nvPr/>
          </p:nvSpPr>
          <p:spPr>
            <a:xfrm>
              <a:off x="2437983" y="8980891"/>
              <a:ext cx="2349083" cy="579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kumimoji="1" lang="ja-JP" altLang="en-US" sz="1600" dirty="0"/>
                <a:t>乳幼児突然死症候群（</a:t>
              </a:r>
              <a:r>
                <a:rPr kumimoji="1" lang="en-US" altLang="ja-JP" sz="1600" dirty="0"/>
                <a:t>SIDS)</a:t>
              </a: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0C33EFCE-1C3F-3D1E-66A2-3365616C0957}"/>
                </a:ext>
              </a:extLst>
            </p:cNvPr>
            <p:cNvSpPr txBox="1"/>
            <p:nvPr/>
          </p:nvSpPr>
          <p:spPr>
            <a:xfrm>
              <a:off x="2637410" y="8926659"/>
              <a:ext cx="1925119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400" dirty="0"/>
                <a:t>にゅうようじとつぜんししょうこうぐん　</a:t>
              </a: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214085" y="5319065"/>
            <a:ext cx="5845010" cy="1391326"/>
            <a:chOff x="207189" y="4778089"/>
            <a:chExt cx="7049789" cy="1391326"/>
          </a:xfrm>
        </p:grpSpPr>
        <p:grpSp>
          <p:nvGrpSpPr>
            <p:cNvPr id="119" name="グループ化 118">
              <a:extLst>
                <a:ext uri="{FF2B5EF4-FFF2-40B4-BE49-F238E27FC236}">
                  <a16:creationId xmlns:a16="http://schemas.microsoft.com/office/drawing/2014/main" id="{1E92A1F8-FA6D-798C-A9ED-F0E751A917EA}"/>
                </a:ext>
              </a:extLst>
            </p:cNvPr>
            <p:cNvGrpSpPr/>
            <p:nvPr/>
          </p:nvGrpSpPr>
          <p:grpSpPr>
            <a:xfrm>
              <a:off x="207189" y="4778089"/>
              <a:ext cx="7049789" cy="1391326"/>
              <a:chOff x="523059" y="5483168"/>
              <a:chExt cx="5967417" cy="1391326"/>
            </a:xfrm>
          </p:grpSpPr>
          <p:grpSp>
            <p:nvGrpSpPr>
              <p:cNvPr id="104" name="グループ化 103">
                <a:extLst>
                  <a:ext uri="{FF2B5EF4-FFF2-40B4-BE49-F238E27FC236}">
                    <a16:creationId xmlns:a16="http://schemas.microsoft.com/office/drawing/2014/main" id="{E722E536-50E0-469A-67D1-5F9E13E960CD}"/>
                  </a:ext>
                </a:extLst>
              </p:cNvPr>
              <p:cNvGrpSpPr/>
              <p:nvPr/>
            </p:nvGrpSpPr>
            <p:grpSpPr>
              <a:xfrm>
                <a:off x="523059" y="5483168"/>
                <a:ext cx="5967417" cy="1391326"/>
                <a:chOff x="357764" y="1084031"/>
                <a:chExt cx="5967417" cy="1391326"/>
              </a:xfrm>
            </p:grpSpPr>
            <p:grpSp>
              <p:nvGrpSpPr>
                <p:cNvPr id="105" name="グループ化 104">
                  <a:extLst>
                    <a:ext uri="{FF2B5EF4-FFF2-40B4-BE49-F238E27FC236}">
                      <a16:creationId xmlns:a16="http://schemas.microsoft.com/office/drawing/2014/main" id="{EFBB5E40-28F5-1FE1-ADF0-A83D64EA83AB}"/>
                    </a:ext>
                  </a:extLst>
                </p:cNvPr>
                <p:cNvGrpSpPr/>
                <p:nvPr/>
              </p:nvGrpSpPr>
              <p:grpSpPr>
                <a:xfrm>
                  <a:off x="357764" y="1289879"/>
                  <a:ext cx="5967417" cy="1185478"/>
                  <a:chOff x="59576" y="2032146"/>
                  <a:chExt cx="5967417" cy="1185478"/>
                </a:xfrm>
              </p:grpSpPr>
              <p:sp>
                <p:nvSpPr>
                  <p:cNvPr id="108" name="テキスト ボックス 107">
                    <a:extLst>
                      <a:ext uri="{FF2B5EF4-FFF2-40B4-BE49-F238E27FC236}">
                        <a16:creationId xmlns:a16="http://schemas.microsoft.com/office/drawing/2014/main" id="{994AF28B-7F26-1370-6EF3-6B5E1207B703}"/>
                      </a:ext>
                    </a:extLst>
                  </p:cNvPr>
                  <p:cNvSpPr txBox="1"/>
                  <p:nvPr/>
                </p:nvSpPr>
                <p:spPr>
                  <a:xfrm>
                    <a:off x="59576" y="2058396"/>
                    <a:ext cx="5967417" cy="11592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ts val="2100"/>
                      </a:lnSpc>
                    </a:pPr>
                    <a:r>
                      <a:rPr kumimoji="1" lang="ja-JP" altLang="en-US" sz="1600" dirty="0"/>
                      <a:t>喫煙者だけでなく、周囲の人も受動喫煙によって病気になることが分かっています。</a:t>
                    </a:r>
                    <a:endParaRPr kumimoji="1" lang="en-US" altLang="ja-JP" sz="1600" dirty="0"/>
                  </a:p>
                  <a:p>
                    <a:pPr>
                      <a:lnSpc>
                        <a:spcPts val="2100"/>
                      </a:lnSpc>
                    </a:pPr>
                    <a:r>
                      <a:rPr kumimoji="1" lang="ja-JP" altLang="en-US" sz="1600" dirty="0"/>
                      <a:t>日本では、年間推計</a:t>
                    </a:r>
                    <a:r>
                      <a:rPr kumimoji="1" lang="en-US" altLang="ja-JP" sz="2400" b="1" dirty="0">
                        <a:solidFill>
                          <a:srgbClr val="FF0000"/>
                        </a:solidFill>
                      </a:rPr>
                      <a:t>15,000</a:t>
                    </a:r>
                    <a:r>
                      <a:rPr kumimoji="1" lang="ja-JP" altLang="en-US" sz="1400" dirty="0">
                        <a:solidFill>
                          <a:srgbClr val="FF0000"/>
                        </a:solidFill>
                      </a:rPr>
                      <a:t>人</a:t>
                    </a:r>
                    <a:r>
                      <a:rPr kumimoji="1" lang="ja-JP" altLang="en-US" sz="1400" dirty="0"/>
                      <a:t>が</a:t>
                    </a:r>
                    <a:r>
                      <a:rPr kumimoji="1" lang="ja-JP" altLang="en-US" sz="1600" dirty="0"/>
                      <a:t>受動喫煙が原因で亡くなっています。</a:t>
                    </a:r>
                    <a:endParaRPr kumimoji="1" lang="en-US" altLang="ja-JP" sz="1600" dirty="0"/>
                  </a:p>
                </p:txBody>
              </p:sp>
              <p:sp>
                <p:nvSpPr>
                  <p:cNvPr id="109" name="テキスト ボックス 108">
                    <a:extLst>
                      <a:ext uri="{FF2B5EF4-FFF2-40B4-BE49-F238E27FC236}">
                        <a16:creationId xmlns:a16="http://schemas.microsoft.com/office/drawing/2014/main" id="{65A44E3A-E142-A86C-0B96-A282CE257505}"/>
                      </a:ext>
                    </a:extLst>
                  </p:cNvPr>
                  <p:cNvSpPr txBox="1"/>
                  <p:nvPr/>
                </p:nvSpPr>
                <p:spPr>
                  <a:xfrm>
                    <a:off x="3400564" y="2032146"/>
                    <a:ext cx="543828" cy="1692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dist"/>
                    <a:r>
                      <a:rPr kumimoji="1" lang="ja-JP" altLang="en-US" sz="500" dirty="0"/>
                      <a:t>きつえん</a:t>
                    </a:r>
                  </a:p>
                </p:txBody>
              </p:sp>
            </p:grpSp>
            <p:sp>
              <p:nvSpPr>
                <p:cNvPr id="106" name="AutoShape 4" descr="ベランダでタバコを吸う人のイラスト">
                  <a:extLst>
                    <a:ext uri="{FF2B5EF4-FFF2-40B4-BE49-F238E27FC236}">
                      <a16:creationId xmlns:a16="http://schemas.microsoft.com/office/drawing/2014/main" id="{761CB2A5-164C-208E-CB4D-58E0EA309CC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516208" y="1084031"/>
                  <a:ext cx="165938" cy="1665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/>
                </a:p>
              </p:txBody>
            </p:sp>
          </p:grpSp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677D9283-FC54-5730-768B-38F42C9FC9C8}"/>
                  </a:ext>
                </a:extLst>
              </p:cNvPr>
              <p:cNvSpPr txBox="1"/>
              <p:nvPr/>
            </p:nvSpPr>
            <p:spPr>
              <a:xfrm>
                <a:off x="572853" y="5657009"/>
                <a:ext cx="522862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500" dirty="0"/>
                  <a:t>きつえん</a:t>
                </a:r>
              </a:p>
            </p:txBody>
          </p:sp>
        </p:grp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396F6414-F17A-CB66-E804-841BD46FD969}"/>
                </a:ext>
              </a:extLst>
            </p:cNvPr>
            <p:cNvSpPr txBox="1"/>
            <p:nvPr/>
          </p:nvSpPr>
          <p:spPr>
            <a:xfrm>
              <a:off x="4403442" y="5485732"/>
              <a:ext cx="61932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500" dirty="0"/>
                <a:t>きつえん</a:t>
              </a:r>
            </a:p>
          </p:txBody>
        </p:sp>
      </p:grpSp>
      <p:grpSp>
        <p:nvGrpSpPr>
          <p:cNvPr id="47" name="グループ化 46"/>
          <p:cNvGrpSpPr/>
          <p:nvPr/>
        </p:nvGrpSpPr>
        <p:grpSpPr>
          <a:xfrm>
            <a:off x="1125535" y="4752867"/>
            <a:ext cx="5625895" cy="538735"/>
            <a:chOff x="881725" y="4321171"/>
            <a:chExt cx="5625895" cy="538735"/>
          </a:xfrm>
        </p:grpSpPr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BD5C618C-8751-B78C-22F6-922010E85C8D}"/>
                </a:ext>
              </a:extLst>
            </p:cNvPr>
            <p:cNvSpPr txBox="1"/>
            <p:nvPr/>
          </p:nvSpPr>
          <p:spPr>
            <a:xfrm>
              <a:off x="881725" y="4398241"/>
              <a:ext cx="562589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2400" b="1" dirty="0"/>
                <a:t>受動喫煙によって引き起こされる病気</a:t>
              </a:r>
            </a:p>
          </p:txBody>
        </p:sp>
        <p:sp>
          <p:nvSpPr>
            <p:cNvPr id="89" name="テキスト ボックス 88">
              <a:extLst>
                <a:ext uri="{FF2B5EF4-FFF2-40B4-BE49-F238E27FC236}">
                  <a16:creationId xmlns:a16="http://schemas.microsoft.com/office/drawing/2014/main" id="{677D9283-FC54-5730-768B-38F42C9FC9C8}"/>
                </a:ext>
              </a:extLst>
            </p:cNvPr>
            <p:cNvSpPr txBox="1"/>
            <p:nvPr/>
          </p:nvSpPr>
          <p:spPr>
            <a:xfrm>
              <a:off x="1547085" y="4321171"/>
              <a:ext cx="74549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500" b="1" dirty="0"/>
                <a:t>きつえん</a:t>
              </a:r>
            </a:p>
          </p:txBody>
        </p:sp>
      </p:grpSp>
      <p:pic>
        <p:nvPicPr>
          <p:cNvPr id="96" name="図 95">
            <a:extLst>
              <a:ext uri="{FF2B5EF4-FFF2-40B4-BE49-F238E27FC236}">
                <a16:creationId xmlns:a16="http://schemas.microsoft.com/office/drawing/2014/main" id="{620E3705-374D-1D6B-DD5E-6B2CCC8BFEA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66964" y1="34320" x2="66964" y2="34320"/>
                        <a14:foregroundMark x1="79762" y1="59172" x2="79762" y2="59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3306">
            <a:off x="2627468" y="2710652"/>
            <a:ext cx="1014745" cy="1007972"/>
          </a:xfrm>
          <a:prstGeom prst="rect">
            <a:avLst/>
          </a:prstGeom>
        </p:spPr>
      </p:pic>
      <p:grpSp>
        <p:nvGrpSpPr>
          <p:cNvPr id="18" name="グループ化 17"/>
          <p:cNvGrpSpPr/>
          <p:nvPr/>
        </p:nvGrpSpPr>
        <p:grpSpPr>
          <a:xfrm>
            <a:off x="1213069" y="6743251"/>
            <a:ext cx="3247432" cy="1669792"/>
            <a:chOff x="754282" y="6242395"/>
            <a:chExt cx="3247432" cy="1669792"/>
          </a:xfrm>
        </p:grpSpPr>
        <p:grpSp>
          <p:nvGrpSpPr>
            <p:cNvPr id="45" name="グループ化 44"/>
            <p:cNvGrpSpPr/>
            <p:nvPr/>
          </p:nvGrpSpPr>
          <p:grpSpPr>
            <a:xfrm>
              <a:off x="754282" y="6242395"/>
              <a:ext cx="3247432" cy="1669792"/>
              <a:chOff x="319725" y="6232958"/>
              <a:chExt cx="3247432" cy="1669792"/>
            </a:xfrm>
          </p:grpSpPr>
          <p:grpSp>
            <p:nvGrpSpPr>
              <p:cNvPr id="40" name="グループ化 39">
                <a:extLst>
                  <a:ext uri="{FF2B5EF4-FFF2-40B4-BE49-F238E27FC236}">
                    <a16:creationId xmlns:a16="http://schemas.microsoft.com/office/drawing/2014/main" id="{D04BD546-DF50-F856-DCCF-47A04718D972}"/>
                  </a:ext>
                </a:extLst>
              </p:cNvPr>
              <p:cNvGrpSpPr/>
              <p:nvPr/>
            </p:nvGrpSpPr>
            <p:grpSpPr>
              <a:xfrm>
                <a:off x="319725" y="6232958"/>
                <a:ext cx="2153552" cy="1669792"/>
                <a:chOff x="510299" y="6425488"/>
                <a:chExt cx="2153552" cy="1669792"/>
              </a:xfrm>
            </p:grpSpPr>
            <p:grpSp>
              <p:nvGrpSpPr>
                <p:cNvPr id="13" name="グループ化 12"/>
                <p:cNvGrpSpPr>
                  <a:grpSpLocks noChangeAspect="1"/>
                </p:cNvGrpSpPr>
                <p:nvPr/>
              </p:nvGrpSpPr>
              <p:grpSpPr>
                <a:xfrm>
                  <a:off x="626964" y="6425488"/>
                  <a:ext cx="1471543" cy="1293835"/>
                  <a:chOff x="1295684" y="5797605"/>
                  <a:chExt cx="2374125" cy="2087420"/>
                </a:xfrm>
              </p:grpSpPr>
              <p:pic>
                <p:nvPicPr>
                  <p:cNvPr id="90" name="図 89"/>
                  <p:cNvPicPr>
                    <a:picLocks noChangeAspect="1"/>
                  </p:cNvPicPr>
                  <p:nvPr/>
                </p:nvPicPr>
                <p:blipFill>
                  <a:blip r:embed="rId1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95684" y="5797605"/>
                    <a:ext cx="2374125" cy="2087420"/>
                  </a:xfrm>
                  <a:prstGeom prst="rect">
                    <a:avLst/>
                  </a:prstGeom>
                </p:spPr>
              </p:pic>
              <p:pic>
                <p:nvPicPr>
                  <p:cNvPr id="28" name="図 27"/>
                  <p:cNvPicPr>
                    <a:picLocks noChangeAspect="1"/>
                  </p:cNvPicPr>
                  <p:nvPr/>
                </p:nvPicPr>
                <p:blipFill>
                  <a:blip r:embed="rId2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20372392">
                    <a:off x="1667248" y="6106858"/>
                    <a:ext cx="1560488" cy="146101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D7D6092E-CF2F-427E-74FC-F868D7A8337C}"/>
                    </a:ext>
                  </a:extLst>
                </p:cNvPr>
                <p:cNvSpPr txBox="1"/>
                <p:nvPr/>
              </p:nvSpPr>
              <p:spPr>
                <a:xfrm>
                  <a:off x="510299" y="7759291"/>
                  <a:ext cx="2153552" cy="3359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1900"/>
                    </a:lnSpc>
                  </a:pPr>
                  <a:r>
                    <a:rPr kumimoji="1" lang="ja-JP" altLang="en-US" sz="1600" dirty="0"/>
                    <a:t>がん（特に肺がん）</a:t>
                  </a:r>
                  <a:endParaRPr kumimoji="1" lang="en-US" altLang="ja-JP" sz="1600" dirty="0"/>
                </a:p>
              </p:txBody>
            </p:sp>
          </p:grpSp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F2CDD457-3073-85A6-9F19-08C0612561F1}"/>
                  </a:ext>
                </a:extLst>
              </p:cNvPr>
              <p:cNvSpPr txBox="1"/>
              <p:nvPr/>
            </p:nvSpPr>
            <p:spPr>
              <a:xfrm>
                <a:off x="1392527" y="7508421"/>
                <a:ext cx="341399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500" dirty="0"/>
                  <a:t>はい</a:t>
                </a:r>
              </a:p>
            </p:txBody>
          </p:sp>
          <p:sp>
            <p:nvSpPr>
              <p:cNvPr id="95" name="テキスト ボックス 94">
                <a:extLst>
                  <a:ext uri="{FF2B5EF4-FFF2-40B4-BE49-F238E27FC236}">
                    <a16:creationId xmlns:a16="http://schemas.microsoft.com/office/drawing/2014/main" id="{677D9283-FC54-5730-768B-38F42C9FC9C8}"/>
                  </a:ext>
                </a:extLst>
              </p:cNvPr>
              <p:cNvSpPr txBox="1"/>
              <p:nvPr/>
            </p:nvSpPr>
            <p:spPr>
              <a:xfrm>
                <a:off x="1991449" y="6449784"/>
                <a:ext cx="1575708" cy="885349"/>
              </a:xfrm>
              <a:prstGeom prst="wedgeRoundRectCallout">
                <a:avLst>
                  <a:gd name="adj1" fmla="val -56223"/>
                  <a:gd name="adj2" fmla="val -20397"/>
                  <a:gd name="adj3" fmla="val 16667"/>
                </a:avLst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400" dirty="0"/>
                  <a:t>肺がんの確率は</a:t>
                </a:r>
                <a:endParaRPr kumimoji="1" lang="en-US" altLang="ja-JP" sz="1400" dirty="0"/>
              </a:p>
              <a:p>
                <a:pPr algn="ctr"/>
                <a:r>
                  <a:rPr kumimoji="1" lang="en-US" altLang="ja-JP" sz="3200" b="1" dirty="0">
                    <a:solidFill>
                      <a:srgbClr val="FF0000"/>
                    </a:solidFill>
                  </a:rPr>
                  <a:t>30</a:t>
                </a:r>
                <a:r>
                  <a:rPr kumimoji="1" lang="ja-JP" altLang="en-US" sz="1400" dirty="0"/>
                  <a:t>％</a:t>
                </a:r>
                <a:r>
                  <a:rPr kumimoji="1" lang="ja-JP" altLang="en-US" sz="2400" dirty="0"/>
                  <a:t>↑</a:t>
                </a:r>
                <a:endParaRPr kumimoji="1" lang="ja-JP" altLang="en-US" sz="1400" dirty="0"/>
              </a:p>
            </p:txBody>
          </p:sp>
        </p:grp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F2CDD457-3073-85A6-9F19-08C0612561F1}"/>
                </a:ext>
              </a:extLst>
            </p:cNvPr>
            <p:cNvSpPr txBox="1"/>
            <p:nvPr/>
          </p:nvSpPr>
          <p:spPr>
            <a:xfrm>
              <a:off x="2531386" y="6428024"/>
              <a:ext cx="341399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00" dirty="0"/>
                <a:t>はい</a:t>
              </a:r>
            </a:p>
          </p:txBody>
        </p:sp>
      </p:grp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4237E347-C8A4-B700-0357-1A4E3F272595}"/>
              </a:ext>
            </a:extLst>
          </p:cNvPr>
          <p:cNvGrpSpPr/>
          <p:nvPr/>
        </p:nvGrpSpPr>
        <p:grpSpPr>
          <a:xfrm>
            <a:off x="4594802" y="2961542"/>
            <a:ext cx="796744" cy="376795"/>
            <a:chOff x="3053111" y="1619358"/>
            <a:chExt cx="796744" cy="376795"/>
          </a:xfrm>
        </p:grpSpPr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A75D5530-6087-0B23-F832-88B7DFF26827}"/>
                </a:ext>
              </a:extLst>
            </p:cNvPr>
            <p:cNvSpPr txBox="1"/>
            <p:nvPr/>
          </p:nvSpPr>
          <p:spPr>
            <a:xfrm>
              <a:off x="3053111" y="1688376"/>
              <a:ext cx="796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/>
                <a:t>副流煙</a:t>
              </a:r>
              <a:endParaRPr kumimoji="1" lang="en-US" altLang="ja-JP" sz="1400" dirty="0"/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7A4D834B-4E3B-96E1-6B21-81F22A0D7435}"/>
                </a:ext>
              </a:extLst>
            </p:cNvPr>
            <p:cNvSpPr txBox="1"/>
            <p:nvPr/>
          </p:nvSpPr>
          <p:spPr>
            <a:xfrm>
              <a:off x="3067685" y="1619358"/>
              <a:ext cx="68116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500" dirty="0"/>
                <a:t>ふくりゅうえん</a:t>
              </a:r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678911" y="1366436"/>
            <a:ext cx="6706800" cy="990197"/>
            <a:chOff x="220124" y="865580"/>
            <a:chExt cx="6706800" cy="990197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220124" y="865580"/>
              <a:ext cx="6706800" cy="990197"/>
              <a:chOff x="459633" y="756565"/>
              <a:chExt cx="6704443" cy="990197"/>
            </a:xfrm>
          </p:grpSpPr>
          <p:grpSp>
            <p:nvGrpSpPr>
              <p:cNvPr id="83" name="グループ化 82">
                <a:extLst>
                  <a:ext uri="{FF2B5EF4-FFF2-40B4-BE49-F238E27FC236}">
                    <a16:creationId xmlns:a16="http://schemas.microsoft.com/office/drawing/2014/main" id="{D7AE135D-B852-EA63-9326-5B0D76871888}"/>
                  </a:ext>
                </a:extLst>
              </p:cNvPr>
              <p:cNvGrpSpPr/>
              <p:nvPr/>
            </p:nvGrpSpPr>
            <p:grpSpPr>
              <a:xfrm>
                <a:off x="459633" y="756565"/>
                <a:ext cx="6704443" cy="990197"/>
                <a:chOff x="541731" y="1036451"/>
                <a:chExt cx="5934287" cy="990197"/>
              </a:xfrm>
            </p:grpSpPr>
            <p:grpSp>
              <p:nvGrpSpPr>
                <p:cNvPr id="19" name="グループ化 18">
                  <a:extLst>
                    <a:ext uri="{FF2B5EF4-FFF2-40B4-BE49-F238E27FC236}">
                      <a16:creationId xmlns:a16="http://schemas.microsoft.com/office/drawing/2014/main" id="{D45195A8-DE4A-FC10-5130-B8DA8AF4B70E}"/>
                    </a:ext>
                  </a:extLst>
                </p:cNvPr>
                <p:cNvGrpSpPr/>
                <p:nvPr/>
              </p:nvGrpSpPr>
              <p:grpSpPr>
                <a:xfrm>
                  <a:off x="541731" y="1036451"/>
                  <a:ext cx="5934287" cy="990197"/>
                  <a:chOff x="243543" y="1778718"/>
                  <a:chExt cx="5934287" cy="990197"/>
                </a:xfrm>
              </p:grpSpPr>
              <p:sp>
                <p:nvSpPr>
                  <p:cNvPr id="20" name="テキスト ボックス 19">
                    <a:extLst>
                      <a:ext uri="{FF2B5EF4-FFF2-40B4-BE49-F238E27FC236}">
                        <a16:creationId xmlns:a16="http://schemas.microsoft.com/office/drawing/2014/main" id="{4BC90359-54F8-2ACD-E1A4-2141E7979DCA}"/>
                      </a:ext>
                    </a:extLst>
                  </p:cNvPr>
                  <p:cNvSpPr txBox="1"/>
                  <p:nvPr/>
                </p:nvSpPr>
                <p:spPr>
                  <a:xfrm>
                    <a:off x="243543" y="1868669"/>
                    <a:ext cx="5934287" cy="90024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ts val="2100"/>
                      </a:lnSpc>
                    </a:pPr>
                    <a:r>
                      <a:rPr kumimoji="1" lang="ja-JP" altLang="en-US" sz="1600" b="1" dirty="0">
                        <a:solidFill>
                          <a:srgbClr val="FF0000"/>
                        </a:solidFill>
                      </a:rPr>
                      <a:t>他人のたばこの煙にさらされることを「受動喫煙」</a:t>
                    </a:r>
                    <a:r>
                      <a:rPr kumimoji="1" lang="ja-JP" altLang="en-US" sz="1600" dirty="0"/>
                      <a:t>と言います。</a:t>
                    </a:r>
                    <a:endParaRPr kumimoji="1" lang="en-US" altLang="ja-JP" sz="1600" dirty="0"/>
                  </a:p>
                  <a:p>
                    <a:pPr>
                      <a:lnSpc>
                        <a:spcPts val="2100"/>
                      </a:lnSpc>
                    </a:pPr>
                    <a:r>
                      <a:rPr kumimoji="1" lang="ja-JP" altLang="en-US" sz="1600" dirty="0"/>
                      <a:t>たばこの先から出る煙（副流煙）には、喫煙者が吸い込む煙（主流煙）よりも多くの有害物質が含まれていることが分かっています。</a:t>
                    </a:r>
                    <a:endParaRPr kumimoji="1" lang="en-US" altLang="ja-JP" sz="1600" dirty="0"/>
                  </a:p>
                </p:txBody>
              </p:sp>
              <p:sp>
                <p:nvSpPr>
                  <p:cNvPr id="22" name="テキスト ボックス 21">
                    <a:extLst>
                      <a:ext uri="{FF2B5EF4-FFF2-40B4-BE49-F238E27FC236}">
                        <a16:creationId xmlns:a16="http://schemas.microsoft.com/office/drawing/2014/main" id="{9FC320C3-D699-6913-ED6C-3A879D87CE18}"/>
                      </a:ext>
                    </a:extLst>
                  </p:cNvPr>
                  <p:cNvSpPr txBox="1"/>
                  <p:nvPr/>
                </p:nvSpPr>
                <p:spPr>
                  <a:xfrm>
                    <a:off x="3845546" y="1778718"/>
                    <a:ext cx="440684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dist"/>
                    <a:r>
                      <a:rPr kumimoji="1" lang="ja-JP" altLang="en-US" sz="600" dirty="0"/>
                      <a:t>きつえん</a:t>
                    </a:r>
                  </a:p>
                </p:txBody>
              </p:sp>
            </p:grpSp>
            <p:sp>
              <p:nvSpPr>
                <p:cNvPr id="27" name="AutoShape 4" descr="ベランダでタバコを吸う人のイラスト">
                  <a:extLst>
                    <a:ext uri="{FF2B5EF4-FFF2-40B4-BE49-F238E27FC236}">
                      <a16:creationId xmlns:a16="http://schemas.microsoft.com/office/drawing/2014/main" id="{544B4C5A-7B02-A167-9C3A-C95F06EA71E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516208" y="1084031"/>
                  <a:ext cx="165938" cy="1665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2" name="テキスト ボックス 81">
                  <a:extLst>
                    <a:ext uri="{FF2B5EF4-FFF2-40B4-BE49-F238E27FC236}">
                      <a16:creationId xmlns:a16="http://schemas.microsoft.com/office/drawing/2014/main" id="{9E862018-DEF8-DB09-F944-F74995CB395B}"/>
                    </a:ext>
                  </a:extLst>
                </p:cNvPr>
                <p:cNvSpPr txBox="1"/>
                <p:nvPr/>
              </p:nvSpPr>
              <p:spPr>
                <a:xfrm>
                  <a:off x="1800058" y="1078978"/>
                  <a:ext cx="390107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600" dirty="0"/>
                    <a:t>けむり</a:t>
                  </a:r>
                </a:p>
              </p:txBody>
            </p:sp>
          </p:grpSp>
          <p:sp>
            <p:nvSpPr>
              <p:cNvPr id="115" name="テキスト ボックス 114">
                <a:extLst>
                  <a:ext uri="{FF2B5EF4-FFF2-40B4-BE49-F238E27FC236}">
                    <a16:creationId xmlns:a16="http://schemas.microsoft.com/office/drawing/2014/main" id="{0C532F11-F3C8-8654-DE42-C8CC35322BC8}"/>
                  </a:ext>
                </a:extLst>
              </p:cNvPr>
              <p:cNvSpPr txBox="1"/>
              <p:nvPr/>
            </p:nvSpPr>
            <p:spPr>
              <a:xfrm>
                <a:off x="2690863" y="1085422"/>
                <a:ext cx="783738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500" dirty="0"/>
                  <a:t>ふくりゅうえん</a:t>
                </a:r>
              </a:p>
            </p:txBody>
          </p:sp>
        </p:grp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0C532F11-F3C8-8654-DE42-C8CC35322BC8}"/>
                </a:ext>
              </a:extLst>
            </p:cNvPr>
            <p:cNvSpPr txBox="1"/>
            <p:nvPr/>
          </p:nvSpPr>
          <p:spPr>
            <a:xfrm>
              <a:off x="5916913" y="1182471"/>
              <a:ext cx="78401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500" dirty="0"/>
                <a:t>しゅりゅうえん</a:t>
              </a:r>
            </a:p>
          </p:txBody>
        </p:sp>
        <p:sp>
          <p:nvSpPr>
            <p:cNvPr id="86" name="テキスト ボックス 85">
              <a:extLst>
                <a:ext uri="{FF2B5EF4-FFF2-40B4-BE49-F238E27FC236}">
                  <a16:creationId xmlns:a16="http://schemas.microsoft.com/office/drawing/2014/main" id="{9FC320C3-D699-6913-ED6C-3A879D87CE18}"/>
                </a:ext>
              </a:extLst>
            </p:cNvPr>
            <p:cNvSpPr txBox="1"/>
            <p:nvPr/>
          </p:nvSpPr>
          <p:spPr>
            <a:xfrm>
              <a:off x="3916553" y="1167082"/>
              <a:ext cx="49805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600" dirty="0"/>
                <a:t>きつえん</a:t>
              </a:r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9FC320C3-D699-6913-ED6C-3A879D87CE18}"/>
                </a:ext>
              </a:extLst>
            </p:cNvPr>
            <p:cNvSpPr txBox="1"/>
            <p:nvPr/>
          </p:nvSpPr>
          <p:spPr>
            <a:xfrm>
              <a:off x="5468166" y="1167082"/>
              <a:ext cx="47887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600" dirty="0"/>
                <a:t>けむり</a:t>
              </a:r>
            </a:p>
          </p:txBody>
        </p:sp>
        <p:sp>
          <p:nvSpPr>
            <p:cNvPr id="97" name="テキスト ボックス 96">
              <a:extLst>
                <a:ext uri="{FF2B5EF4-FFF2-40B4-BE49-F238E27FC236}">
                  <a16:creationId xmlns:a16="http://schemas.microsoft.com/office/drawing/2014/main" id="{9FC320C3-D699-6913-ED6C-3A879D87CE18}"/>
                </a:ext>
              </a:extLst>
            </p:cNvPr>
            <p:cNvSpPr txBox="1"/>
            <p:nvPr/>
          </p:nvSpPr>
          <p:spPr>
            <a:xfrm>
              <a:off x="2016843" y="1174776"/>
              <a:ext cx="47887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600" dirty="0"/>
                <a:t>けむり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5078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四角形: 角を丸くする 88">
            <a:extLst>
              <a:ext uri="{FF2B5EF4-FFF2-40B4-BE49-F238E27FC236}">
                <a16:creationId xmlns:a16="http://schemas.microsoft.com/office/drawing/2014/main" id="{DBFA8EEB-92E2-FB71-A342-09AAB6209933}"/>
              </a:ext>
            </a:extLst>
          </p:cNvPr>
          <p:cNvSpPr/>
          <p:nvPr/>
        </p:nvSpPr>
        <p:spPr>
          <a:xfrm>
            <a:off x="635188" y="8926406"/>
            <a:ext cx="6481031" cy="1296310"/>
          </a:xfrm>
          <a:prstGeom prst="roundRect">
            <a:avLst>
              <a:gd name="adj" fmla="val 6990"/>
            </a:avLst>
          </a:prstGeom>
          <a:solidFill>
            <a:srgbClr val="FFB9DC">
              <a:alpha val="48000"/>
            </a:srgbClr>
          </a:solidFill>
          <a:ln w="19050">
            <a:noFill/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843108"/>
                      <a:gd name="connsiteY0" fmla="*/ 259767 h 519534"/>
                      <a:gd name="connsiteX1" fmla="*/ 259767 w 2843108"/>
                      <a:gd name="connsiteY1" fmla="*/ 0 h 519534"/>
                      <a:gd name="connsiteX2" fmla="*/ 2583341 w 2843108"/>
                      <a:gd name="connsiteY2" fmla="*/ 0 h 519534"/>
                      <a:gd name="connsiteX3" fmla="*/ 2843108 w 2843108"/>
                      <a:gd name="connsiteY3" fmla="*/ 259767 h 519534"/>
                      <a:gd name="connsiteX4" fmla="*/ 2843108 w 2843108"/>
                      <a:gd name="connsiteY4" fmla="*/ 259767 h 519534"/>
                      <a:gd name="connsiteX5" fmla="*/ 2583341 w 2843108"/>
                      <a:gd name="connsiteY5" fmla="*/ 519534 h 519534"/>
                      <a:gd name="connsiteX6" fmla="*/ 259767 w 2843108"/>
                      <a:gd name="connsiteY6" fmla="*/ 519534 h 519534"/>
                      <a:gd name="connsiteX7" fmla="*/ 0 w 2843108"/>
                      <a:gd name="connsiteY7" fmla="*/ 259767 h 519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43108" h="519534" extrusionOk="0">
                        <a:moveTo>
                          <a:pt x="0" y="259767"/>
                        </a:moveTo>
                        <a:cubicBezTo>
                          <a:pt x="-8892" y="110817"/>
                          <a:pt x="113135" y="1188"/>
                          <a:pt x="259767" y="0"/>
                        </a:cubicBezTo>
                        <a:cubicBezTo>
                          <a:pt x="829240" y="132882"/>
                          <a:pt x="2255541" y="-84951"/>
                          <a:pt x="2583341" y="0"/>
                        </a:cubicBezTo>
                        <a:cubicBezTo>
                          <a:pt x="2722877" y="3837"/>
                          <a:pt x="2842194" y="121354"/>
                          <a:pt x="2843108" y="259767"/>
                        </a:cubicBezTo>
                        <a:lnTo>
                          <a:pt x="2843108" y="259767"/>
                        </a:lnTo>
                        <a:cubicBezTo>
                          <a:pt x="2819494" y="390312"/>
                          <a:pt x="2748923" y="530102"/>
                          <a:pt x="2583341" y="519534"/>
                        </a:cubicBezTo>
                        <a:cubicBezTo>
                          <a:pt x="1940631" y="569067"/>
                          <a:pt x="1213263" y="534343"/>
                          <a:pt x="259767" y="519534"/>
                        </a:cubicBezTo>
                        <a:cubicBezTo>
                          <a:pt x="104653" y="517750"/>
                          <a:pt x="-12014" y="414543"/>
                          <a:pt x="0" y="25976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3A9FB38-2DB5-ABB4-5280-D0993C18C6E8}"/>
              </a:ext>
            </a:extLst>
          </p:cNvPr>
          <p:cNvSpPr/>
          <p:nvPr/>
        </p:nvSpPr>
        <p:spPr>
          <a:xfrm flipH="1">
            <a:off x="-1" y="0"/>
            <a:ext cx="7775575" cy="1141425"/>
          </a:xfrm>
          <a:prstGeom prst="rect">
            <a:avLst/>
          </a:prstGeom>
          <a:solidFill>
            <a:srgbClr val="B1E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0FE684C-CB58-E101-CD73-85534F00D4FB}"/>
              </a:ext>
            </a:extLst>
          </p:cNvPr>
          <p:cNvSpPr txBox="1"/>
          <p:nvPr/>
        </p:nvSpPr>
        <p:spPr>
          <a:xfrm>
            <a:off x="2766811" y="606591"/>
            <a:ext cx="2815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色々なたばこ</a:t>
            </a:r>
          </a:p>
        </p:txBody>
      </p:sp>
      <p:graphicFrame>
        <p:nvGraphicFramePr>
          <p:cNvPr id="44" name="表 44">
            <a:extLst>
              <a:ext uri="{FF2B5EF4-FFF2-40B4-BE49-F238E27FC236}">
                <a16:creationId xmlns:a16="http://schemas.microsoft.com/office/drawing/2014/main" id="{0D10BC09-BBE0-CD12-93D7-A0A85ADBC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059354"/>
              </p:ext>
            </p:extLst>
          </p:nvPr>
        </p:nvGraphicFramePr>
        <p:xfrm>
          <a:off x="764435" y="4171156"/>
          <a:ext cx="6454301" cy="2143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807">
                  <a:extLst>
                    <a:ext uri="{9D8B030D-6E8A-4147-A177-3AD203B41FA5}">
                      <a16:colId xmlns:a16="http://schemas.microsoft.com/office/drawing/2014/main" val="734980391"/>
                    </a:ext>
                  </a:extLst>
                </a:gridCol>
                <a:gridCol w="1811498">
                  <a:extLst>
                    <a:ext uri="{9D8B030D-6E8A-4147-A177-3AD203B41FA5}">
                      <a16:colId xmlns:a16="http://schemas.microsoft.com/office/drawing/2014/main" val="42775059"/>
                    </a:ext>
                  </a:extLst>
                </a:gridCol>
                <a:gridCol w="1811498">
                  <a:extLst>
                    <a:ext uri="{9D8B030D-6E8A-4147-A177-3AD203B41FA5}">
                      <a16:colId xmlns:a16="http://schemas.microsoft.com/office/drawing/2014/main" val="1565063889"/>
                    </a:ext>
                  </a:extLst>
                </a:gridCol>
                <a:gridCol w="1811498">
                  <a:extLst>
                    <a:ext uri="{9D8B030D-6E8A-4147-A177-3AD203B41FA5}">
                      <a16:colId xmlns:a16="http://schemas.microsoft.com/office/drawing/2014/main" val="1048706170"/>
                    </a:ext>
                  </a:extLst>
                </a:gridCol>
              </a:tblGrid>
              <a:tr h="789788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　　　　紙巻　　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　　　　たばこ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加熱式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たばこ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　　　　   電子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たばこ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449011"/>
                  </a:ext>
                </a:extLst>
              </a:tr>
              <a:tr h="38743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</a:rPr>
                        <a:t>原料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たばこ葉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たばこ葉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solidFill>
                            <a:srgbClr val="FF0000"/>
                          </a:solidFill>
                        </a:rPr>
                        <a:t>溶液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26761"/>
                  </a:ext>
                </a:extLst>
              </a:tr>
              <a:tr h="38743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</a:rPr>
                        <a:t>使用方法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火をつけて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燃やす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機器で温める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機器で温める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150852"/>
                  </a:ext>
                </a:extLst>
              </a:tr>
              <a:tr h="38743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</a:rPr>
                        <a:t>有害物質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solidFill>
                            <a:srgbClr val="FF0000"/>
                          </a:solidFill>
                        </a:rPr>
                        <a:t>あり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solidFill>
                            <a:srgbClr val="FF0000"/>
                          </a:solidFill>
                        </a:rPr>
                        <a:t>あり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solidFill>
                            <a:srgbClr val="FF0000"/>
                          </a:solidFill>
                        </a:rPr>
                        <a:t>あり</a:t>
                      </a:r>
                      <a:r>
                        <a:rPr kumimoji="1" lang="en-US" altLang="ja-JP" sz="700" b="1" dirty="0">
                          <a:solidFill>
                            <a:schemeClr val="tx1"/>
                          </a:solidFill>
                        </a:rPr>
                        <a:t>※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814496"/>
                  </a:ext>
                </a:extLst>
              </a:tr>
            </a:tbl>
          </a:graphicData>
        </a:graphic>
      </p:graphicFrame>
      <p:pic>
        <p:nvPicPr>
          <p:cNvPr id="39" name="図 38">
            <a:extLst>
              <a:ext uri="{FF2B5EF4-FFF2-40B4-BE49-F238E27FC236}">
                <a16:creationId xmlns:a16="http://schemas.microsoft.com/office/drawing/2014/main" id="{D40AFF30-ABC5-8EB5-9622-1FB907B9A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100000" l="2250" r="96750">
                        <a14:foregroundMark x1="57750" y1="80500" x2="57750" y2="80500"/>
                        <a14:foregroundMark x1="27750" y1="87000" x2="27750" y2="87000"/>
                        <a14:foregroundMark x1="37750" y1="84000" x2="37750" y2="84000"/>
                        <a14:foregroundMark x1="40250" y1="80500" x2="40250" y2="80500"/>
                        <a14:foregroundMark x1="34750" y1="80500" x2="34750" y2="80500"/>
                        <a14:foregroundMark x1="29250" y1="83500" x2="24250" y2="86500"/>
                        <a14:foregroundMark x1="46250" y1="84000" x2="46250" y2="84000"/>
                        <a14:foregroundMark x1="45250" y1="81000" x2="45250" y2="8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875704" y="4282175"/>
            <a:ext cx="597533" cy="597533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76DB3E7-B402-A66A-2AC7-F691E711A934}"/>
              </a:ext>
            </a:extLst>
          </p:cNvPr>
          <p:cNvSpPr txBox="1"/>
          <p:nvPr/>
        </p:nvSpPr>
        <p:spPr>
          <a:xfrm>
            <a:off x="2843785" y="4227910"/>
            <a:ext cx="496261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400" dirty="0"/>
              <a:t>かみまき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EA78A73-9CEF-017C-3B16-037EAAD23239}"/>
              </a:ext>
            </a:extLst>
          </p:cNvPr>
          <p:cNvSpPr txBox="1"/>
          <p:nvPr/>
        </p:nvSpPr>
        <p:spPr>
          <a:xfrm>
            <a:off x="2349215" y="5554339"/>
            <a:ext cx="29325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00" dirty="0"/>
              <a:t>も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EA78A73-9CEF-017C-3B16-037EAAD23239}"/>
              </a:ext>
            </a:extLst>
          </p:cNvPr>
          <p:cNvSpPr txBox="1"/>
          <p:nvPr/>
        </p:nvSpPr>
        <p:spPr>
          <a:xfrm>
            <a:off x="2868465" y="5136200"/>
            <a:ext cx="22345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00" dirty="0"/>
              <a:t>も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3037869" y="6779889"/>
            <a:ext cx="4005414" cy="2026012"/>
            <a:chOff x="1159445" y="4239174"/>
            <a:chExt cx="5008413" cy="1801405"/>
          </a:xfrm>
        </p:grpSpPr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7617BB25-BC5B-3EBE-AC3B-C0EE8FFA311A}"/>
                </a:ext>
              </a:extLst>
            </p:cNvPr>
            <p:cNvGrpSpPr/>
            <p:nvPr/>
          </p:nvGrpSpPr>
          <p:grpSpPr>
            <a:xfrm>
              <a:off x="1159445" y="4282339"/>
              <a:ext cx="5008413" cy="1758240"/>
              <a:chOff x="-259665" y="1628159"/>
              <a:chExt cx="6272151" cy="1056547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6B1F2F2C-39A6-5864-6F9A-FD72B11F2991}"/>
                  </a:ext>
                </a:extLst>
              </p:cNvPr>
              <p:cNvSpPr txBox="1"/>
              <p:nvPr/>
            </p:nvSpPr>
            <p:spPr>
              <a:xfrm>
                <a:off x="-259665" y="1628159"/>
                <a:ext cx="6272151" cy="1056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100"/>
                  </a:lnSpc>
                </a:pPr>
                <a:r>
                  <a:rPr kumimoji="1" lang="ja-JP" altLang="en-US" sz="1600" dirty="0"/>
                  <a:t>加熱式たばこの温める温度は、紙巻たばこが燃える温度より低く、タールなどの発生が少ないと言われています。</a:t>
                </a:r>
                <a:endParaRPr kumimoji="1" lang="en-US" altLang="ja-JP" sz="1600" dirty="0"/>
              </a:p>
              <a:p>
                <a:pPr>
                  <a:lnSpc>
                    <a:spcPts val="2100"/>
                  </a:lnSpc>
                </a:pPr>
                <a:r>
                  <a:rPr kumimoji="1" lang="ja-JP" altLang="en-US" sz="1600" dirty="0"/>
                  <a:t>しかし化学物質は、</a:t>
                </a:r>
                <a:r>
                  <a:rPr kumimoji="1" lang="ja-JP" altLang="en-US" sz="1600" b="1" dirty="0">
                    <a:solidFill>
                      <a:srgbClr val="FF0000"/>
                    </a:solidFill>
                  </a:rPr>
                  <a:t>少量であっても</a:t>
                </a:r>
                <a:r>
                  <a:rPr kumimoji="1" lang="ja-JP" altLang="en-US" sz="1600" dirty="0"/>
                  <a:t>体に入ることによって</a:t>
                </a:r>
                <a:r>
                  <a:rPr kumimoji="1" lang="ja-JP" altLang="en-US" sz="1600" b="1" dirty="0">
                    <a:solidFill>
                      <a:srgbClr val="FF0000"/>
                    </a:solidFill>
                  </a:rPr>
                  <a:t>健康へ影響する</a:t>
                </a:r>
                <a:r>
                  <a:rPr kumimoji="1" lang="ja-JP" altLang="en-US" sz="1600" dirty="0"/>
                  <a:t>と考えられており、健康への害が少ないとは言えません。</a:t>
                </a:r>
                <a:endParaRPr kumimoji="1" lang="en-US" altLang="ja-JP" sz="1600" dirty="0"/>
              </a:p>
            </p:txBody>
          </p:sp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6A9D0943-14C1-7D6D-AAC5-80A57A078F69}"/>
                  </a:ext>
                </a:extLst>
              </p:cNvPr>
              <p:cNvSpPr txBox="1"/>
              <p:nvPr/>
            </p:nvSpPr>
            <p:spPr>
              <a:xfrm>
                <a:off x="3367443" y="2176063"/>
                <a:ext cx="697106" cy="82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400" dirty="0"/>
                  <a:t>えいきょう</a:t>
                </a:r>
              </a:p>
            </p:txBody>
          </p:sp>
        </p:grp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6A9D0943-14C1-7D6D-AAC5-80A57A078F69}"/>
                </a:ext>
              </a:extLst>
            </p:cNvPr>
            <p:cNvSpPr txBox="1"/>
            <p:nvPr/>
          </p:nvSpPr>
          <p:spPr>
            <a:xfrm>
              <a:off x="4726865" y="4239174"/>
              <a:ext cx="669525" cy="136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400" dirty="0"/>
                <a:t>かみまき</a:t>
              </a:r>
              <a:endParaRPr kumimoji="1" lang="en-US" altLang="ja-JP" sz="400" dirty="0"/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6A9D0943-14C1-7D6D-AAC5-80A57A078F69}"/>
                </a:ext>
              </a:extLst>
            </p:cNvPr>
            <p:cNvSpPr txBox="1"/>
            <p:nvPr/>
          </p:nvSpPr>
          <p:spPr>
            <a:xfrm>
              <a:off x="1619943" y="4501998"/>
              <a:ext cx="573420" cy="136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400" dirty="0"/>
                <a:t>も</a:t>
              </a:r>
              <a:endParaRPr kumimoji="1" lang="en-US" altLang="ja-JP" sz="400" dirty="0"/>
            </a:p>
          </p:txBody>
        </p:sp>
      </p:grpSp>
      <p:sp>
        <p:nvSpPr>
          <p:cNvPr id="24" name="テキスト ボックス 23"/>
          <p:cNvSpPr txBox="1"/>
          <p:nvPr/>
        </p:nvSpPr>
        <p:spPr>
          <a:xfrm>
            <a:off x="1562551" y="9121590"/>
            <a:ext cx="565618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60"/>
              </a:lnSpc>
            </a:pPr>
            <a:r>
              <a:rPr kumimoji="1" lang="ja-JP" altLang="en-US" sz="1600" dirty="0">
                <a:solidFill>
                  <a:prstClr val="black"/>
                </a:solidFill>
              </a:rPr>
              <a:t>加熱式たばこや電子たばこは、販売からの日が浅く、</a:t>
            </a:r>
            <a:endParaRPr kumimoji="1" lang="en-US" altLang="ja-JP" sz="1600" dirty="0">
              <a:solidFill>
                <a:prstClr val="black"/>
              </a:solidFill>
            </a:endParaRPr>
          </a:p>
          <a:p>
            <a:pPr>
              <a:lnSpc>
                <a:spcPts val="2160"/>
              </a:lnSpc>
            </a:pPr>
            <a:r>
              <a:rPr kumimoji="1" lang="ja-JP" altLang="en-US" sz="1600" dirty="0">
                <a:solidFill>
                  <a:prstClr val="black"/>
                </a:solidFill>
              </a:rPr>
              <a:t>今後数十年後に</a:t>
            </a:r>
            <a:r>
              <a:rPr kumimoji="1" lang="ja-JP" altLang="en-US" sz="1600" b="1" dirty="0">
                <a:solidFill>
                  <a:srgbClr val="FF0000"/>
                </a:solidFill>
              </a:rPr>
              <a:t>どのような健康影響が出てくるのかはまだわからない</a:t>
            </a:r>
            <a:r>
              <a:rPr kumimoji="1" lang="ja-JP" altLang="en-US" sz="1600" dirty="0">
                <a:solidFill>
                  <a:prstClr val="black"/>
                </a:solidFill>
              </a:rPr>
              <a:t>製品で注意が必要です。</a:t>
            </a:r>
            <a:endParaRPr kumimoji="1" lang="ja-JP" altLang="en-US" dirty="0"/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44D5E0F0-93AE-F388-8198-29A9FEBE25FC}"/>
              </a:ext>
            </a:extLst>
          </p:cNvPr>
          <p:cNvSpPr txBox="1"/>
          <p:nvPr/>
        </p:nvSpPr>
        <p:spPr>
          <a:xfrm>
            <a:off x="4430968" y="9363644"/>
            <a:ext cx="60960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00" dirty="0"/>
              <a:t>えいきょう</a:t>
            </a:r>
          </a:p>
        </p:txBody>
      </p:sp>
      <p:pic>
        <p:nvPicPr>
          <p:cNvPr id="74" name="図 7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5078" y1="5078" x2="55078" y2="5078"/>
                        <a14:foregroundMark x1="66797" y1="8203" x2="73438" y2="6250"/>
                        <a14:foregroundMark x1="85547" y1="15625" x2="96094" y2="34375"/>
                        <a14:foregroundMark x1="8984" y1="26172" x2="25000" y2="3125"/>
                        <a14:foregroundMark x1="37500" y1="4297" x2="49219" y2="4297"/>
                        <a14:foregroundMark x1="26953" y1="6250" x2="72266" y2="4297"/>
                        <a14:foregroundMark x1="93359" y1="38672" x2="92188" y2="70703"/>
                        <a14:foregroundMark x1="80859" y1="90625" x2="99609" y2="72656"/>
                        <a14:foregroundMark x1="5469" y1="33594" x2="1563" y2="66406"/>
                        <a14:foregroundMark x1="3906" y1="75781" x2="24609" y2="94922"/>
                        <a14:foregroundMark x1="29688" y1="96094" x2="67188" y2="96875"/>
                        <a14:foregroundMark x1="69922" y1="96094" x2="76172" y2="94531"/>
                        <a14:foregroundMark x1="50000" y1="30469" x2="50000" y2="34375"/>
                        <a14:foregroundMark x1="49219" y1="55469" x2="51172" y2="36719"/>
                        <a14:foregroundMark x1="46094" y1="71484" x2="46094" y2="71484"/>
                        <a14:foregroundMark x1="51953" y1="70703" x2="51953" y2="70703"/>
                        <a14:foregroundMark x1="53125" y1="69141" x2="53125" y2="69141"/>
                        <a14:foregroundMark x1="50000" y1="70313" x2="50000" y2="70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88" y="9299389"/>
            <a:ext cx="604765" cy="604765"/>
          </a:xfrm>
          <a:prstGeom prst="rect">
            <a:avLst/>
          </a:prstGeom>
        </p:spPr>
      </p:pic>
      <p:grpSp>
        <p:nvGrpSpPr>
          <p:cNvPr id="43" name="グループ化 42"/>
          <p:cNvGrpSpPr/>
          <p:nvPr/>
        </p:nvGrpSpPr>
        <p:grpSpPr>
          <a:xfrm rot="1946377">
            <a:off x="1832969" y="4364997"/>
            <a:ext cx="785810" cy="550563"/>
            <a:chOff x="9097458" y="4179796"/>
            <a:chExt cx="785810" cy="550563"/>
          </a:xfrm>
        </p:grpSpPr>
        <p:pic>
          <p:nvPicPr>
            <p:cNvPr id="52" name="図 5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00" b="100000" l="3000" r="100000">
                          <a14:foregroundMark x1="14500" y1="86500" x2="14500" y2="86500"/>
                          <a14:foregroundMark x1="17500" y1="80500" x2="17500" y2="80500"/>
                          <a14:foregroundMark x1="15500" y1="80500" x2="17500" y2="85000"/>
                          <a14:backgroundMark x1="22000" y1="19500" x2="22000" y2="19500"/>
                          <a14:backgroundMark x1="32500" y1="12500" x2="32500" y2="125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718963">
              <a:off x="9355559" y="4202649"/>
              <a:ext cx="527710" cy="527709"/>
            </a:xfrm>
            <a:prstGeom prst="rect">
              <a:avLst/>
            </a:prstGeom>
          </p:spPr>
        </p:pic>
        <p:pic>
          <p:nvPicPr>
            <p:cNvPr id="53" name="図 5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76067" flipH="1">
              <a:off x="9117296" y="4159958"/>
              <a:ext cx="196876" cy="236552"/>
            </a:xfrm>
            <a:prstGeom prst="rect">
              <a:avLst/>
            </a:prstGeom>
          </p:spPr>
        </p:pic>
      </p:grpSp>
      <p:pic>
        <p:nvPicPr>
          <p:cNvPr id="55" name="図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138" y="4252219"/>
            <a:ext cx="329174" cy="627488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6613719" y="6129064"/>
            <a:ext cx="659736" cy="185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※</a:t>
            </a:r>
            <a:r>
              <a:rPr kumimoji="1" lang="ja-JP" altLang="en-US" sz="600" dirty="0"/>
              <a:t>製品による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37" y="6866427"/>
            <a:ext cx="1714500" cy="1714500"/>
          </a:xfrm>
          <a:prstGeom prst="rect">
            <a:avLst/>
          </a:prstGeom>
        </p:spPr>
      </p:pic>
      <p:grpSp>
        <p:nvGrpSpPr>
          <p:cNvPr id="12" name="グループ化 11"/>
          <p:cNvGrpSpPr/>
          <p:nvPr/>
        </p:nvGrpSpPr>
        <p:grpSpPr>
          <a:xfrm>
            <a:off x="831987" y="1487074"/>
            <a:ext cx="6111601" cy="2286066"/>
            <a:chOff x="373199" y="986217"/>
            <a:chExt cx="6111601" cy="2286066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831AE42D-BE2E-FC47-3723-EE2026688F3C}"/>
                </a:ext>
              </a:extLst>
            </p:cNvPr>
            <p:cNvSpPr txBox="1"/>
            <p:nvPr/>
          </p:nvSpPr>
          <p:spPr>
            <a:xfrm>
              <a:off x="2037054" y="986217"/>
              <a:ext cx="477699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00" dirty="0"/>
                <a:t>じょうき</a:t>
              </a: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0BA5CCEF-CD93-90A0-D522-5A3469A595BB}"/>
                </a:ext>
              </a:extLst>
            </p:cNvPr>
            <p:cNvSpPr txBox="1"/>
            <p:nvPr/>
          </p:nvSpPr>
          <p:spPr>
            <a:xfrm>
              <a:off x="373199" y="1035837"/>
              <a:ext cx="6111601" cy="2236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kumimoji="1" lang="ja-JP" altLang="en-US" sz="1600" dirty="0"/>
                <a:t>最近では、機器で蒸気を発生させ、その蒸気を吸う製品が増えてきています。</a:t>
              </a:r>
              <a:endParaRPr kumimoji="1" lang="en-US" altLang="ja-JP" sz="1600" dirty="0"/>
            </a:p>
            <a:p>
              <a:pPr>
                <a:lnSpc>
                  <a:spcPts val="2100"/>
                </a:lnSpc>
              </a:pPr>
              <a:r>
                <a:rPr kumimoji="1" lang="ja-JP" altLang="en-US" sz="1600" dirty="0"/>
                <a:t>日本で多く使用されているものは、加熱式たばこと呼ばれるものです。たばこ葉を原料とし</a:t>
              </a:r>
              <a:r>
                <a:rPr kumimoji="1" lang="ja-JP" altLang="en-US" sz="1600" b="1" dirty="0">
                  <a:solidFill>
                    <a:srgbClr val="FF0000"/>
                  </a:solidFill>
                </a:rPr>
                <a:t>ニコチン</a:t>
              </a:r>
              <a:r>
                <a:rPr kumimoji="1" lang="ja-JP" altLang="en-US" sz="1600" dirty="0"/>
                <a:t>等の有害物質が含まれるものです。</a:t>
              </a:r>
              <a:endParaRPr kumimoji="1" lang="en-US" altLang="ja-JP" sz="1600" dirty="0"/>
            </a:p>
            <a:p>
              <a:pPr>
                <a:lnSpc>
                  <a:spcPts val="2100"/>
                </a:lnSpc>
              </a:pPr>
              <a:r>
                <a:rPr kumimoji="1" lang="ja-JP" altLang="en-US" sz="1600" dirty="0"/>
                <a:t>よく似たものとして電子たばこがありますが、これは香りのついた溶液が原料で、たばこ葉は入っていないため、たばこ製品ではありません。</a:t>
              </a:r>
              <a:endParaRPr kumimoji="1" lang="en-US" altLang="ja-JP" sz="1600" dirty="0"/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831AE42D-BE2E-FC47-3723-EE2026688F3C}"/>
                </a:ext>
              </a:extLst>
            </p:cNvPr>
            <p:cNvSpPr txBox="1"/>
            <p:nvPr/>
          </p:nvSpPr>
          <p:spPr>
            <a:xfrm>
              <a:off x="4705733" y="986217"/>
              <a:ext cx="21935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00" dirty="0"/>
                <a:t>す</a:t>
              </a:r>
            </a:p>
          </p:txBody>
        </p: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4D5E0F0-93AE-F388-8198-29A9FEBE25FC}"/>
              </a:ext>
            </a:extLst>
          </p:cNvPr>
          <p:cNvSpPr txBox="1"/>
          <p:nvPr/>
        </p:nvSpPr>
        <p:spPr>
          <a:xfrm>
            <a:off x="4430969" y="9076951"/>
            <a:ext cx="49117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00" dirty="0"/>
              <a:t>はんばい</a:t>
            </a:r>
          </a:p>
        </p:txBody>
      </p:sp>
    </p:spTree>
    <p:extLst>
      <p:ext uri="{BB962C8B-B14F-4D97-AF65-F5344CB8AC3E}">
        <p14:creationId xmlns:p14="http://schemas.microsoft.com/office/powerpoint/2010/main" val="1179290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四角形: 角を丸くする 88">
            <a:extLst>
              <a:ext uri="{FF2B5EF4-FFF2-40B4-BE49-F238E27FC236}">
                <a16:creationId xmlns:a16="http://schemas.microsoft.com/office/drawing/2014/main" id="{DBFA8EEB-92E2-FB71-A342-09AAB6209933}"/>
              </a:ext>
            </a:extLst>
          </p:cNvPr>
          <p:cNvSpPr/>
          <p:nvPr/>
        </p:nvSpPr>
        <p:spPr>
          <a:xfrm>
            <a:off x="507316" y="7839783"/>
            <a:ext cx="5165781" cy="574802"/>
          </a:xfrm>
          <a:prstGeom prst="homePlate">
            <a:avLst/>
          </a:prstGeom>
          <a:solidFill>
            <a:srgbClr val="FFB9DC"/>
          </a:solidFill>
          <a:ln w="19050">
            <a:noFill/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843108"/>
                      <a:gd name="connsiteY0" fmla="*/ 259767 h 519534"/>
                      <a:gd name="connsiteX1" fmla="*/ 259767 w 2843108"/>
                      <a:gd name="connsiteY1" fmla="*/ 0 h 519534"/>
                      <a:gd name="connsiteX2" fmla="*/ 2583341 w 2843108"/>
                      <a:gd name="connsiteY2" fmla="*/ 0 h 519534"/>
                      <a:gd name="connsiteX3" fmla="*/ 2843108 w 2843108"/>
                      <a:gd name="connsiteY3" fmla="*/ 259767 h 519534"/>
                      <a:gd name="connsiteX4" fmla="*/ 2843108 w 2843108"/>
                      <a:gd name="connsiteY4" fmla="*/ 259767 h 519534"/>
                      <a:gd name="connsiteX5" fmla="*/ 2583341 w 2843108"/>
                      <a:gd name="connsiteY5" fmla="*/ 519534 h 519534"/>
                      <a:gd name="connsiteX6" fmla="*/ 259767 w 2843108"/>
                      <a:gd name="connsiteY6" fmla="*/ 519534 h 519534"/>
                      <a:gd name="connsiteX7" fmla="*/ 0 w 2843108"/>
                      <a:gd name="connsiteY7" fmla="*/ 259767 h 519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43108" h="519534" extrusionOk="0">
                        <a:moveTo>
                          <a:pt x="0" y="259767"/>
                        </a:moveTo>
                        <a:cubicBezTo>
                          <a:pt x="-8892" y="110817"/>
                          <a:pt x="113135" y="1188"/>
                          <a:pt x="259767" y="0"/>
                        </a:cubicBezTo>
                        <a:cubicBezTo>
                          <a:pt x="829240" y="132882"/>
                          <a:pt x="2255541" y="-84951"/>
                          <a:pt x="2583341" y="0"/>
                        </a:cubicBezTo>
                        <a:cubicBezTo>
                          <a:pt x="2722877" y="3837"/>
                          <a:pt x="2842194" y="121354"/>
                          <a:pt x="2843108" y="259767"/>
                        </a:cubicBezTo>
                        <a:lnTo>
                          <a:pt x="2843108" y="259767"/>
                        </a:lnTo>
                        <a:cubicBezTo>
                          <a:pt x="2819494" y="390312"/>
                          <a:pt x="2748923" y="530102"/>
                          <a:pt x="2583341" y="519534"/>
                        </a:cubicBezTo>
                        <a:cubicBezTo>
                          <a:pt x="1940631" y="569067"/>
                          <a:pt x="1213263" y="534343"/>
                          <a:pt x="259767" y="519534"/>
                        </a:cubicBezTo>
                        <a:cubicBezTo>
                          <a:pt x="104653" y="517750"/>
                          <a:pt x="-12014" y="414543"/>
                          <a:pt x="0" y="25976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00" name="四角形: 角を丸くする 88">
            <a:extLst>
              <a:ext uri="{FF2B5EF4-FFF2-40B4-BE49-F238E27FC236}">
                <a16:creationId xmlns:a16="http://schemas.microsoft.com/office/drawing/2014/main" id="{DBFA8EEB-92E2-FB71-A342-09AAB6209933}"/>
              </a:ext>
            </a:extLst>
          </p:cNvPr>
          <p:cNvSpPr/>
          <p:nvPr/>
        </p:nvSpPr>
        <p:spPr>
          <a:xfrm>
            <a:off x="529041" y="3672134"/>
            <a:ext cx="3958571" cy="574802"/>
          </a:xfrm>
          <a:prstGeom prst="homePlate">
            <a:avLst/>
          </a:prstGeom>
          <a:solidFill>
            <a:srgbClr val="FFB9DC"/>
          </a:solidFill>
          <a:ln w="19050">
            <a:noFill/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843108"/>
                      <a:gd name="connsiteY0" fmla="*/ 259767 h 519534"/>
                      <a:gd name="connsiteX1" fmla="*/ 259767 w 2843108"/>
                      <a:gd name="connsiteY1" fmla="*/ 0 h 519534"/>
                      <a:gd name="connsiteX2" fmla="*/ 2583341 w 2843108"/>
                      <a:gd name="connsiteY2" fmla="*/ 0 h 519534"/>
                      <a:gd name="connsiteX3" fmla="*/ 2843108 w 2843108"/>
                      <a:gd name="connsiteY3" fmla="*/ 259767 h 519534"/>
                      <a:gd name="connsiteX4" fmla="*/ 2843108 w 2843108"/>
                      <a:gd name="connsiteY4" fmla="*/ 259767 h 519534"/>
                      <a:gd name="connsiteX5" fmla="*/ 2583341 w 2843108"/>
                      <a:gd name="connsiteY5" fmla="*/ 519534 h 519534"/>
                      <a:gd name="connsiteX6" fmla="*/ 259767 w 2843108"/>
                      <a:gd name="connsiteY6" fmla="*/ 519534 h 519534"/>
                      <a:gd name="connsiteX7" fmla="*/ 0 w 2843108"/>
                      <a:gd name="connsiteY7" fmla="*/ 259767 h 519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43108" h="519534" extrusionOk="0">
                        <a:moveTo>
                          <a:pt x="0" y="259767"/>
                        </a:moveTo>
                        <a:cubicBezTo>
                          <a:pt x="-8892" y="110817"/>
                          <a:pt x="113135" y="1188"/>
                          <a:pt x="259767" y="0"/>
                        </a:cubicBezTo>
                        <a:cubicBezTo>
                          <a:pt x="829240" y="132882"/>
                          <a:pt x="2255541" y="-84951"/>
                          <a:pt x="2583341" y="0"/>
                        </a:cubicBezTo>
                        <a:cubicBezTo>
                          <a:pt x="2722877" y="3837"/>
                          <a:pt x="2842194" y="121354"/>
                          <a:pt x="2843108" y="259767"/>
                        </a:cubicBezTo>
                        <a:lnTo>
                          <a:pt x="2843108" y="259767"/>
                        </a:lnTo>
                        <a:cubicBezTo>
                          <a:pt x="2819494" y="390312"/>
                          <a:pt x="2748923" y="530102"/>
                          <a:pt x="2583341" y="519534"/>
                        </a:cubicBezTo>
                        <a:cubicBezTo>
                          <a:pt x="1940631" y="569067"/>
                          <a:pt x="1213263" y="534343"/>
                          <a:pt x="259767" y="519534"/>
                        </a:cubicBezTo>
                        <a:cubicBezTo>
                          <a:pt x="104653" y="517750"/>
                          <a:pt x="-12014" y="414543"/>
                          <a:pt x="0" y="25976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BB1338C-48A7-7E12-08E2-B8E3559A3EB2}"/>
              </a:ext>
            </a:extLst>
          </p:cNvPr>
          <p:cNvSpPr/>
          <p:nvPr/>
        </p:nvSpPr>
        <p:spPr>
          <a:xfrm flipH="1">
            <a:off x="-1" y="1"/>
            <a:ext cx="7775575" cy="1217596"/>
          </a:xfrm>
          <a:prstGeom prst="rect">
            <a:avLst/>
          </a:prstGeom>
          <a:solidFill>
            <a:srgbClr val="B1E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5903D86-7FAB-6940-6CEF-E26E63F64643}"/>
              </a:ext>
            </a:extLst>
          </p:cNvPr>
          <p:cNvSpPr txBox="1"/>
          <p:nvPr/>
        </p:nvSpPr>
        <p:spPr>
          <a:xfrm>
            <a:off x="2002387" y="637527"/>
            <a:ext cx="4238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受動喫煙を防ぐルール</a:t>
            </a:r>
          </a:p>
        </p:txBody>
      </p: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0C63AFD2-68F9-F622-6BFD-B852B69507D5}"/>
              </a:ext>
            </a:extLst>
          </p:cNvPr>
          <p:cNvGrpSpPr/>
          <p:nvPr/>
        </p:nvGrpSpPr>
        <p:grpSpPr>
          <a:xfrm>
            <a:off x="773185" y="3681282"/>
            <a:ext cx="3095666" cy="536440"/>
            <a:chOff x="65149" y="1367507"/>
            <a:chExt cx="5521714" cy="536440"/>
          </a:xfrm>
        </p:grpSpPr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4516B9E2-6A76-9708-32FC-F0AA88C9BCCE}"/>
                </a:ext>
              </a:extLst>
            </p:cNvPr>
            <p:cNvSpPr txBox="1"/>
            <p:nvPr/>
          </p:nvSpPr>
          <p:spPr>
            <a:xfrm>
              <a:off x="65149" y="1442282"/>
              <a:ext cx="552171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/>
                <a:t>01</a:t>
              </a:r>
              <a:r>
                <a:rPr kumimoji="1" lang="ja-JP" altLang="en-US" sz="2400" b="1" dirty="0"/>
                <a:t>　屋内は原則禁煙</a:t>
              </a: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E3B400D3-4972-6A8D-BBAC-DEFA01B2F4F4}"/>
                </a:ext>
              </a:extLst>
            </p:cNvPr>
            <p:cNvSpPr txBox="1"/>
            <p:nvPr/>
          </p:nvSpPr>
          <p:spPr>
            <a:xfrm flipH="1">
              <a:off x="4041480" y="1367507"/>
              <a:ext cx="110343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600" b="1" dirty="0"/>
                <a:t>きんえん</a:t>
              </a:r>
            </a:p>
          </p:txBody>
        </p: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B31B1342-163E-A10E-090D-BFE4D2E90552}"/>
              </a:ext>
            </a:extLst>
          </p:cNvPr>
          <p:cNvGrpSpPr/>
          <p:nvPr/>
        </p:nvGrpSpPr>
        <p:grpSpPr>
          <a:xfrm>
            <a:off x="397783" y="7851325"/>
            <a:ext cx="5766456" cy="553998"/>
            <a:chOff x="-201926" y="1406220"/>
            <a:chExt cx="7818898" cy="553998"/>
          </a:xfrm>
        </p:grpSpPr>
        <p:grpSp>
          <p:nvGrpSpPr>
            <p:cNvPr id="49" name="グループ化 48">
              <a:extLst>
                <a:ext uri="{FF2B5EF4-FFF2-40B4-BE49-F238E27FC236}">
                  <a16:creationId xmlns:a16="http://schemas.microsoft.com/office/drawing/2014/main" id="{B690A839-BB48-BAD5-0451-8FDEE0D70591}"/>
                </a:ext>
              </a:extLst>
            </p:cNvPr>
            <p:cNvGrpSpPr/>
            <p:nvPr/>
          </p:nvGrpSpPr>
          <p:grpSpPr>
            <a:xfrm>
              <a:off x="-201926" y="1406220"/>
              <a:ext cx="7818898" cy="553998"/>
              <a:chOff x="-118006" y="1154473"/>
              <a:chExt cx="8790012" cy="553998"/>
            </a:xfrm>
          </p:grpSpPr>
          <p:grpSp>
            <p:nvGrpSpPr>
              <p:cNvPr id="58" name="グループ化 57">
                <a:extLst>
                  <a:ext uri="{FF2B5EF4-FFF2-40B4-BE49-F238E27FC236}">
                    <a16:creationId xmlns:a16="http://schemas.microsoft.com/office/drawing/2014/main" id="{28265F73-D2C2-9CD3-C7B4-FE24BADFC60A}"/>
                  </a:ext>
                </a:extLst>
              </p:cNvPr>
              <p:cNvGrpSpPr/>
              <p:nvPr/>
            </p:nvGrpSpPr>
            <p:grpSpPr>
              <a:xfrm>
                <a:off x="-118006" y="1246806"/>
                <a:ext cx="8790012" cy="461665"/>
                <a:chOff x="168702" y="1276056"/>
                <a:chExt cx="15673075" cy="461665"/>
              </a:xfrm>
              <a:solidFill>
                <a:schemeClr val="bg2"/>
              </a:solidFill>
            </p:grpSpPr>
            <p:sp>
              <p:nvSpPr>
                <p:cNvPr id="65" name="テキスト ボックス 64">
                  <a:extLst>
                    <a:ext uri="{FF2B5EF4-FFF2-40B4-BE49-F238E27FC236}">
                      <a16:creationId xmlns:a16="http://schemas.microsoft.com/office/drawing/2014/main" id="{04CC2FC5-8724-8051-E000-BBFDFA2581AD}"/>
                    </a:ext>
                  </a:extLst>
                </p:cNvPr>
                <p:cNvSpPr txBox="1"/>
                <p:nvPr/>
              </p:nvSpPr>
              <p:spPr>
                <a:xfrm>
                  <a:off x="797924" y="1276056"/>
                  <a:ext cx="15043853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400" b="1" dirty="0"/>
                    <a:t>02</a:t>
                  </a:r>
                  <a:r>
                    <a:rPr kumimoji="1" lang="ja-JP" altLang="en-US" sz="2400" b="1" dirty="0"/>
                    <a:t>　喫煙室には標識があります</a:t>
                  </a:r>
                </a:p>
              </p:txBody>
            </p:sp>
            <p:sp>
              <p:nvSpPr>
                <p:cNvPr id="66" name="楕円 65">
                  <a:extLst>
                    <a:ext uri="{FF2B5EF4-FFF2-40B4-BE49-F238E27FC236}">
                      <a16:creationId xmlns:a16="http://schemas.microsoft.com/office/drawing/2014/main" id="{1F14E0EE-348A-865B-6DC3-3451C6C6167C}"/>
                    </a:ext>
                  </a:extLst>
                </p:cNvPr>
                <p:cNvSpPr/>
                <p:nvPr/>
              </p:nvSpPr>
              <p:spPr>
                <a:xfrm>
                  <a:off x="168702" y="1404851"/>
                  <a:ext cx="59898" cy="6678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000"/>
                </a:p>
              </p:txBody>
            </p:sp>
          </p:grpSp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4517C505-7040-8107-632E-A6C1C77ADC37}"/>
                  </a:ext>
                </a:extLst>
              </p:cNvPr>
              <p:cNvSpPr txBox="1"/>
              <p:nvPr/>
            </p:nvSpPr>
            <p:spPr>
              <a:xfrm>
                <a:off x="1335720" y="1154473"/>
                <a:ext cx="93112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600" dirty="0"/>
                  <a:t>きつえん</a:t>
                </a:r>
              </a:p>
            </p:txBody>
          </p:sp>
        </p:grp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7AD1FD49-0D83-3818-67A6-55B457150BBA}"/>
                </a:ext>
              </a:extLst>
            </p:cNvPr>
            <p:cNvSpPr txBox="1"/>
            <p:nvPr/>
          </p:nvSpPr>
          <p:spPr>
            <a:xfrm flipH="1">
              <a:off x="3068021" y="1411978"/>
              <a:ext cx="93778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600" dirty="0"/>
                <a:t>ひょうしき</a:t>
              </a:r>
            </a:p>
          </p:txBody>
        </p:sp>
      </p:grpSp>
      <p:pic>
        <p:nvPicPr>
          <p:cNvPr id="69" name="図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14" y="9047229"/>
            <a:ext cx="1115780" cy="1115780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877BA51-960D-633A-C719-EDF30BAE6F2C}"/>
              </a:ext>
            </a:extLst>
          </p:cNvPr>
          <p:cNvSpPr txBox="1"/>
          <p:nvPr/>
        </p:nvSpPr>
        <p:spPr>
          <a:xfrm>
            <a:off x="2851333" y="549424"/>
            <a:ext cx="67672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600" dirty="0"/>
              <a:t>きつえん</a:t>
            </a:r>
          </a:p>
        </p:txBody>
      </p:sp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6C3DE6BF-DFE1-9105-50D5-63905B5D8EB9}"/>
              </a:ext>
            </a:extLst>
          </p:cNvPr>
          <p:cNvGrpSpPr/>
          <p:nvPr/>
        </p:nvGrpSpPr>
        <p:grpSpPr>
          <a:xfrm>
            <a:off x="653271" y="5561063"/>
            <a:ext cx="5288469" cy="1880929"/>
            <a:chOff x="1187879" y="2995336"/>
            <a:chExt cx="4614534" cy="2552846"/>
          </a:xfrm>
        </p:grpSpPr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953A7198-0604-B41C-1F6D-1FC16BB70A68}"/>
                </a:ext>
              </a:extLst>
            </p:cNvPr>
            <p:cNvGrpSpPr/>
            <p:nvPr/>
          </p:nvGrpSpPr>
          <p:grpSpPr>
            <a:xfrm>
              <a:off x="1187879" y="3027680"/>
              <a:ext cx="4614534" cy="2520502"/>
              <a:chOff x="711120" y="138523"/>
              <a:chExt cx="8038333" cy="4235581"/>
            </a:xfrm>
          </p:grpSpPr>
          <p:pic>
            <p:nvPicPr>
              <p:cNvPr id="19" name="図 18">
                <a:extLst>
                  <a:ext uri="{FF2B5EF4-FFF2-40B4-BE49-F238E27FC236}">
                    <a16:creationId xmlns:a16="http://schemas.microsoft.com/office/drawing/2014/main" id="{8E3EC48A-4499-EE55-929C-B0F6EB921C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467" b="66272" l="23667" r="90000"/>
                        </a14:imgEffect>
                      </a14:imgLayer>
                    </a14:imgProps>
                  </a:ext>
                </a:extLst>
              </a:blip>
              <a:srcRect l="24857" t="14607" r="22343" b="32646"/>
              <a:stretch/>
            </p:blipFill>
            <p:spPr>
              <a:xfrm>
                <a:off x="5456830" y="1142205"/>
                <a:ext cx="2387194" cy="2212704"/>
              </a:xfrm>
              <a:prstGeom prst="rect">
                <a:avLst/>
              </a:prstGeom>
            </p:spPr>
          </p:pic>
          <p:sp>
            <p:nvSpPr>
              <p:cNvPr id="20" name="角丸四角形 5">
                <a:extLst>
                  <a:ext uri="{FF2B5EF4-FFF2-40B4-BE49-F238E27FC236}">
                    <a16:creationId xmlns:a16="http://schemas.microsoft.com/office/drawing/2014/main" id="{E085831C-2001-9F56-45CB-0B8DA58BE27D}"/>
                  </a:ext>
                </a:extLst>
              </p:cNvPr>
              <p:cNvSpPr/>
              <p:nvPr/>
            </p:nvSpPr>
            <p:spPr>
              <a:xfrm>
                <a:off x="5060872" y="138523"/>
                <a:ext cx="2868868" cy="3260051"/>
              </a:xfrm>
              <a:prstGeom prst="roundRect">
                <a:avLst>
                  <a:gd name="adj" fmla="val 0"/>
                </a:avLst>
              </a:prstGeom>
              <a:solidFill>
                <a:schemeClr val="bg2">
                  <a:alpha val="43922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  <p:pic>
            <p:nvPicPr>
              <p:cNvPr id="21" name="図 20">
                <a:extLst>
                  <a:ext uri="{FF2B5EF4-FFF2-40B4-BE49-F238E27FC236}">
                    <a16:creationId xmlns:a16="http://schemas.microsoft.com/office/drawing/2014/main" id="{6BCA29A7-5F86-641A-51AA-BF8077D632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9717" y="237720"/>
                <a:ext cx="2005400" cy="3421537"/>
              </a:xfrm>
              <a:prstGeom prst="rect">
                <a:avLst/>
              </a:prstGeom>
            </p:spPr>
          </p:pic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70D6B607-2D14-04E2-5B9C-F6917D8647CF}"/>
                  </a:ext>
                </a:extLst>
              </p:cNvPr>
              <p:cNvSpPr txBox="1"/>
              <p:nvPr/>
            </p:nvSpPr>
            <p:spPr>
              <a:xfrm>
                <a:off x="974548" y="979229"/>
                <a:ext cx="1991491" cy="914598"/>
              </a:xfrm>
              <a:prstGeom prst="rect">
                <a:avLst/>
              </a:prstGeom>
              <a:solidFill>
                <a:srgbClr val="FFF685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b="1" dirty="0"/>
                  <a:t>屋内禁煙</a:t>
                </a:r>
              </a:p>
            </p:txBody>
          </p:sp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9BA1288F-AA93-4623-04AD-862919F63E5A}"/>
                  </a:ext>
                </a:extLst>
              </p:cNvPr>
              <p:cNvSpPr txBox="1"/>
              <p:nvPr/>
            </p:nvSpPr>
            <p:spPr>
              <a:xfrm>
                <a:off x="5361424" y="220386"/>
                <a:ext cx="2339952" cy="914598"/>
              </a:xfrm>
              <a:prstGeom prst="rect">
                <a:avLst/>
              </a:prstGeom>
              <a:solidFill>
                <a:srgbClr val="FFF685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b="1" dirty="0"/>
                  <a:t>敷地内禁煙</a:t>
                </a:r>
              </a:p>
            </p:txBody>
          </p: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BC07C0A7-1DA7-4BAE-2C95-DB9F85956B2E}"/>
                  </a:ext>
                </a:extLst>
              </p:cNvPr>
              <p:cNvSpPr txBox="1"/>
              <p:nvPr/>
            </p:nvSpPr>
            <p:spPr>
              <a:xfrm>
                <a:off x="711120" y="3672141"/>
                <a:ext cx="4017758" cy="701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/>
                  <a:t>オフィス・飲食店等</a:t>
                </a:r>
              </a:p>
            </p:txBody>
          </p: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884964A4-3E7D-1139-A52B-D81C95B9ACC6}"/>
                  </a:ext>
                </a:extLst>
              </p:cNvPr>
              <p:cNvSpPr txBox="1"/>
              <p:nvPr/>
            </p:nvSpPr>
            <p:spPr>
              <a:xfrm>
                <a:off x="5017476" y="3477976"/>
                <a:ext cx="3731977" cy="701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/>
                  <a:t>学校や病院、行政機関等</a:t>
                </a:r>
              </a:p>
            </p:txBody>
          </p:sp>
          <p:pic>
            <p:nvPicPr>
              <p:cNvPr id="31" name="図 30">
                <a:extLst>
                  <a:ext uri="{FF2B5EF4-FFF2-40B4-BE49-F238E27FC236}">
                    <a16:creationId xmlns:a16="http://schemas.microsoft.com/office/drawing/2014/main" id="{38537C4D-36B4-7046-2EF8-28D644C542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66598" y="1769997"/>
                <a:ext cx="761399" cy="1089084"/>
              </a:xfrm>
              <a:prstGeom prst="rect">
                <a:avLst/>
              </a:prstGeom>
            </p:spPr>
          </p:pic>
          <p:pic>
            <p:nvPicPr>
              <p:cNvPr id="32" name="図 31">
                <a:extLst>
                  <a:ext uri="{FF2B5EF4-FFF2-40B4-BE49-F238E27FC236}">
                    <a16:creationId xmlns:a16="http://schemas.microsoft.com/office/drawing/2014/main" id="{04C2925D-0FFC-BD33-EB80-9D92822DD1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26707" y="1564082"/>
                <a:ext cx="928756" cy="1500913"/>
              </a:xfrm>
              <a:prstGeom prst="rect">
                <a:avLst/>
              </a:prstGeom>
            </p:spPr>
          </p:pic>
        </p:grp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30B5D1FE-05C9-EE69-0855-451FEB764FCD}"/>
                </a:ext>
              </a:extLst>
            </p:cNvPr>
            <p:cNvSpPr txBox="1"/>
            <p:nvPr/>
          </p:nvSpPr>
          <p:spPr>
            <a:xfrm flipH="1">
              <a:off x="4576380" y="2995336"/>
              <a:ext cx="512293" cy="229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500" dirty="0"/>
                <a:t>きんえん</a:t>
              </a:r>
            </a:p>
          </p:txBody>
        </p:sp>
        <p:sp>
          <p:nvSpPr>
            <p:cNvPr id="89" name="テキスト ボックス 88">
              <a:extLst>
                <a:ext uri="{FF2B5EF4-FFF2-40B4-BE49-F238E27FC236}">
                  <a16:creationId xmlns:a16="http://schemas.microsoft.com/office/drawing/2014/main" id="{5AE67DD4-C19D-3223-A03E-532EF8FD679A}"/>
                </a:ext>
              </a:extLst>
            </p:cNvPr>
            <p:cNvSpPr txBox="1"/>
            <p:nvPr/>
          </p:nvSpPr>
          <p:spPr>
            <a:xfrm flipH="1">
              <a:off x="1870222" y="3461905"/>
              <a:ext cx="451785" cy="229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500" dirty="0"/>
                <a:t>きんえん</a:t>
              </a:r>
            </a:p>
          </p:txBody>
        </p:sp>
      </p:grpSp>
      <p:grpSp>
        <p:nvGrpSpPr>
          <p:cNvPr id="71" name="グループ化 70"/>
          <p:cNvGrpSpPr/>
          <p:nvPr/>
        </p:nvGrpSpPr>
        <p:grpSpPr>
          <a:xfrm>
            <a:off x="648488" y="1565572"/>
            <a:ext cx="2917303" cy="1527703"/>
            <a:chOff x="326631" y="861176"/>
            <a:chExt cx="2917303" cy="1527703"/>
          </a:xfrm>
        </p:grpSpPr>
        <p:sp>
          <p:nvSpPr>
            <p:cNvPr id="42" name="角丸四角形 41"/>
            <p:cNvSpPr/>
            <p:nvPr/>
          </p:nvSpPr>
          <p:spPr>
            <a:xfrm>
              <a:off x="326631" y="1023119"/>
              <a:ext cx="2917303" cy="1365760"/>
            </a:xfrm>
            <a:prstGeom prst="roundRect">
              <a:avLst>
                <a:gd name="adj" fmla="val 9535"/>
              </a:avLst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803531" y="861176"/>
              <a:ext cx="1989767" cy="369332"/>
            </a:xfrm>
            <a:prstGeom prst="rect">
              <a:avLst/>
            </a:prstGeom>
            <a:solidFill>
              <a:srgbClr val="FFB9DC"/>
            </a:solidFill>
            <a:ln>
              <a:noFill/>
            </a:ln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>
                  <a:solidFill>
                    <a:prstClr val="black"/>
                  </a:solidFill>
                </a:rPr>
                <a:t>健康増進法</a:t>
              </a:r>
              <a:endParaRPr kumimoji="1" lang="ja-JP" altLang="en-US" b="1" dirty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567776" y="1561926"/>
              <a:ext cx="25377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>
                  <a:solidFill>
                    <a:prstClr val="black"/>
                  </a:solidFill>
                </a:rPr>
                <a:t>受動喫煙をなくすためのルールを定めた法律</a:t>
              </a:r>
              <a:endParaRPr kumimoji="1" lang="ja-JP" altLang="en-US" dirty="0"/>
            </a:p>
          </p:txBody>
        </p:sp>
      </p:grpSp>
      <p:grpSp>
        <p:nvGrpSpPr>
          <p:cNvPr id="63" name="グループ化 62"/>
          <p:cNvGrpSpPr/>
          <p:nvPr/>
        </p:nvGrpSpPr>
        <p:grpSpPr>
          <a:xfrm>
            <a:off x="4005136" y="1597931"/>
            <a:ext cx="2972407" cy="1484712"/>
            <a:chOff x="3713903" y="904167"/>
            <a:chExt cx="2972407" cy="1484712"/>
          </a:xfrm>
        </p:grpSpPr>
        <p:sp>
          <p:nvSpPr>
            <p:cNvPr id="107" name="角丸四角形 106"/>
            <p:cNvSpPr/>
            <p:nvPr/>
          </p:nvSpPr>
          <p:spPr>
            <a:xfrm>
              <a:off x="3713903" y="1031599"/>
              <a:ext cx="2972407" cy="1357280"/>
            </a:xfrm>
            <a:prstGeom prst="roundRect">
              <a:avLst>
                <a:gd name="adj" fmla="val 9535"/>
              </a:avLst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3999713" y="904167"/>
              <a:ext cx="2308212" cy="584775"/>
            </a:xfrm>
            <a:prstGeom prst="rect">
              <a:avLst/>
            </a:prstGeom>
            <a:solidFill>
              <a:srgbClr val="FFB9DC"/>
            </a:solidFill>
            <a:ln>
              <a:noFill/>
            </a:ln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>
                  <a:solidFill>
                    <a:prstClr val="black"/>
                  </a:solidFill>
                </a:rPr>
                <a:t>大阪府子どもの</a:t>
              </a:r>
              <a:endParaRPr kumimoji="1" lang="en-US" altLang="ja-JP" sz="1600" b="1" dirty="0">
                <a:solidFill>
                  <a:prstClr val="black"/>
                </a:solidFill>
              </a:endParaRPr>
            </a:p>
            <a:p>
              <a:pPr algn="ctr"/>
              <a:r>
                <a:rPr kumimoji="1" lang="ja-JP" altLang="en-US" sz="1600" b="1" dirty="0">
                  <a:solidFill>
                    <a:prstClr val="black"/>
                  </a:solidFill>
                </a:rPr>
                <a:t>受動喫煙防止条例</a:t>
              </a:r>
              <a:endParaRPr kumimoji="1" lang="ja-JP" altLang="en-US" b="1" dirty="0"/>
            </a:p>
          </p:txBody>
        </p:sp>
        <p:sp>
          <p:nvSpPr>
            <p:cNvPr id="108" name="テキスト ボックス 107">
              <a:extLst>
                <a:ext uri="{FF2B5EF4-FFF2-40B4-BE49-F238E27FC236}">
                  <a16:creationId xmlns:a16="http://schemas.microsoft.com/office/drawing/2014/main" id="{8309B618-6044-983D-02DB-896E6A4A4B13}"/>
                </a:ext>
              </a:extLst>
            </p:cNvPr>
            <p:cNvSpPr txBox="1"/>
            <p:nvPr/>
          </p:nvSpPr>
          <p:spPr>
            <a:xfrm>
              <a:off x="3924986" y="1608606"/>
              <a:ext cx="269815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kumimoji="1" lang="ja-JP" altLang="en-US" sz="1600" dirty="0"/>
                <a:t>子どもに受動喫煙させないよう定めた条例</a:t>
              </a:r>
              <a:endParaRPr kumimoji="1" lang="en-US" altLang="ja-JP" sz="1600" dirty="0"/>
            </a:p>
          </p:txBody>
        </p:sp>
        <p:sp>
          <p:nvSpPr>
            <p:cNvPr id="109" name="テキスト ボックス 108">
              <a:extLst>
                <a:ext uri="{FF2B5EF4-FFF2-40B4-BE49-F238E27FC236}">
                  <a16:creationId xmlns:a16="http://schemas.microsoft.com/office/drawing/2014/main" id="{598B94FB-0EA1-B666-2E78-D94A6E59C6C1}"/>
                </a:ext>
              </a:extLst>
            </p:cNvPr>
            <p:cNvSpPr txBox="1"/>
            <p:nvPr/>
          </p:nvSpPr>
          <p:spPr>
            <a:xfrm>
              <a:off x="5141829" y="1557075"/>
              <a:ext cx="581142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500" dirty="0"/>
                <a:t>きつえん</a:t>
              </a:r>
            </a:p>
          </p:txBody>
        </p:sp>
        <p:sp>
          <p:nvSpPr>
            <p:cNvPr id="110" name="テキスト ボックス 109">
              <a:extLst>
                <a:ext uri="{FF2B5EF4-FFF2-40B4-BE49-F238E27FC236}">
                  <a16:creationId xmlns:a16="http://schemas.microsoft.com/office/drawing/2014/main" id="{598B94FB-0EA1-B666-2E78-D94A6E59C6C1}"/>
                </a:ext>
              </a:extLst>
            </p:cNvPr>
            <p:cNvSpPr txBox="1"/>
            <p:nvPr/>
          </p:nvSpPr>
          <p:spPr>
            <a:xfrm>
              <a:off x="4685981" y="1101967"/>
              <a:ext cx="581142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500" dirty="0"/>
                <a:t>きつえん</a:t>
              </a:r>
            </a:p>
          </p:txBody>
        </p:sp>
      </p:grpSp>
      <p:grpSp>
        <p:nvGrpSpPr>
          <p:cNvPr id="75" name="グループ化 74"/>
          <p:cNvGrpSpPr/>
          <p:nvPr/>
        </p:nvGrpSpPr>
        <p:grpSpPr>
          <a:xfrm>
            <a:off x="756266" y="4397078"/>
            <a:ext cx="6296997" cy="941194"/>
            <a:chOff x="227225" y="3425168"/>
            <a:chExt cx="6296997" cy="941194"/>
          </a:xfrm>
        </p:grpSpPr>
        <p:grpSp>
          <p:nvGrpSpPr>
            <p:cNvPr id="93" name="グループ化 92">
              <a:extLst>
                <a:ext uri="{FF2B5EF4-FFF2-40B4-BE49-F238E27FC236}">
                  <a16:creationId xmlns:a16="http://schemas.microsoft.com/office/drawing/2014/main" id="{D99E911B-1E2B-2932-38ED-93675A34ADAC}"/>
                </a:ext>
              </a:extLst>
            </p:cNvPr>
            <p:cNvGrpSpPr/>
            <p:nvPr/>
          </p:nvGrpSpPr>
          <p:grpSpPr>
            <a:xfrm>
              <a:off x="227225" y="3425168"/>
              <a:ext cx="6296997" cy="941194"/>
              <a:chOff x="270676" y="2315743"/>
              <a:chExt cx="6296997" cy="941194"/>
            </a:xfrm>
          </p:grpSpPr>
          <p:grpSp>
            <p:nvGrpSpPr>
              <p:cNvPr id="90" name="グループ化 89">
                <a:extLst>
                  <a:ext uri="{FF2B5EF4-FFF2-40B4-BE49-F238E27FC236}">
                    <a16:creationId xmlns:a16="http://schemas.microsoft.com/office/drawing/2014/main" id="{AEB6A815-2E41-AB87-B160-38D75953FA2D}"/>
                  </a:ext>
                </a:extLst>
              </p:cNvPr>
              <p:cNvGrpSpPr/>
              <p:nvPr/>
            </p:nvGrpSpPr>
            <p:grpSpPr>
              <a:xfrm>
                <a:off x="270676" y="2315743"/>
                <a:ext cx="6296997" cy="941194"/>
                <a:chOff x="270676" y="2315743"/>
                <a:chExt cx="6296997" cy="941194"/>
              </a:xfrm>
            </p:grpSpPr>
            <p:sp>
              <p:nvSpPr>
                <p:cNvPr id="45" name="テキスト ボックス 44">
                  <a:extLst>
                    <a:ext uri="{FF2B5EF4-FFF2-40B4-BE49-F238E27FC236}">
                      <a16:creationId xmlns:a16="http://schemas.microsoft.com/office/drawing/2014/main" id="{8748F40B-0457-0E56-7E38-81E45B66F8B4}"/>
                    </a:ext>
                  </a:extLst>
                </p:cNvPr>
                <p:cNvSpPr txBox="1"/>
                <p:nvPr/>
              </p:nvSpPr>
              <p:spPr>
                <a:xfrm>
                  <a:off x="270676" y="2356691"/>
                  <a:ext cx="6296997" cy="9002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2100"/>
                    </a:lnSpc>
                  </a:pPr>
                  <a:r>
                    <a:rPr kumimoji="1" lang="ja-JP" altLang="en-US" sz="1600" dirty="0"/>
                    <a:t>多くの人が利用する施設は原則</a:t>
                  </a:r>
                  <a:r>
                    <a:rPr kumimoji="1" lang="ja-JP" altLang="en-US" sz="1600" b="1" dirty="0">
                      <a:solidFill>
                        <a:srgbClr val="FF0000"/>
                      </a:solidFill>
                    </a:rPr>
                    <a:t>屋内禁煙</a:t>
                  </a:r>
                  <a:r>
                    <a:rPr kumimoji="1" lang="ja-JP" altLang="en-US" sz="1600" dirty="0"/>
                    <a:t>で、たばこが吸える場所は</a:t>
                  </a:r>
                  <a:r>
                    <a:rPr kumimoji="1" lang="ja-JP" altLang="en-US" sz="1600" b="1" dirty="0">
                      <a:solidFill>
                        <a:srgbClr val="FF0000"/>
                      </a:solidFill>
                    </a:rPr>
                    <a:t>喫煙室</a:t>
                  </a:r>
                  <a:r>
                    <a:rPr kumimoji="1" lang="ja-JP" altLang="en-US" sz="1600" dirty="0"/>
                    <a:t>だけです。特に子どもや病気の人など、煙の影響を受けやすい人が利用する施設は、原則</a:t>
                  </a:r>
                  <a:r>
                    <a:rPr kumimoji="1" lang="ja-JP" altLang="en-US" sz="1600" b="1" dirty="0">
                      <a:solidFill>
                        <a:srgbClr val="FF0000"/>
                      </a:solidFill>
                    </a:rPr>
                    <a:t>敷地内禁煙</a:t>
                  </a:r>
                  <a:r>
                    <a:rPr kumimoji="1" lang="ja-JP" altLang="en-US" sz="1600" dirty="0"/>
                    <a:t>です。</a:t>
                  </a:r>
                  <a:endParaRPr kumimoji="1" lang="en-US" altLang="ja-JP" sz="1600" dirty="0"/>
                </a:p>
              </p:txBody>
            </p:sp>
            <p:sp>
              <p:nvSpPr>
                <p:cNvPr id="79" name="テキスト ボックス 78">
                  <a:extLst>
                    <a:ext uri="{FF2B5EF4-FFF2-40B4-BE49-F238E27FC236}">
                      <a16:creationId xmlns:a16="http://schemas.microsoft.com/office/drawing/2014/main" id="{542667AC-9FF1-639E-202E-CD8CCDD828F5}"/>
                    </a:ext>
                  </a:extLst>
                </p:cNvPr>
                <p:cNvSpPr txBox="1"/>
                <p:nvPr/>
              </p:nvSpPr>
              <p:spPr>
                <a:xfrm>
                  <a:off x="5187507" y="2323779"/>
                  <a:ext cx="261246" cy="169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kumimoji="1" lang="ja-JP" altLang="en-US" sz="500" dirty="0"/>
                    <a:t>す</a:t>
                  </a:r>
                </a:p>
              </p:txBody>
            </p:sp>
            <p:sp>
              <p:nvSpPr>
                <p:cNvPr id="83" name="テキスト ボックス 82">
                  <a:extLst>
                    <a:ext uri="{FF2B5EF4-FFF2-40B4-BE49-F238E27FC236}">
                      <a16:creationId xmlns:a16="http://schemas.microsoft.com/office/drawing/2014/main" id="{C94CA418-DF52-F376-ADD0-732D8B417C49}"/>
                    </a:ext>
                  </a:extLst>
                </p:cNvPr>
                <p:cNvSpPr txBox="1"/>
                <p:nvPr/>
              </p:nvSpPr>
              <p:spPr>
                <a:xfrm>
                  <a:off x="301007" y="2598103"/>
                  <a:ext cx="537407" cy="169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kumimoji="1" lang="ja-JP" altLang="en-US" sz="500" dirty="0"/>
                    <a:t>きつえん</a:t>
                  </a:r>
                </a:p>
              </p:txBody>
            </p:sp>
            <p:sp>
              <p:nvSpPr>
                <p:cNvPr id="84" name="テキスト ボックス 83">
                  <a:extLst>
                    <a:ext uri="{FF2B5EF4-FFF2-40B4-BE49-F238E27FC236}">
                      <a16:creationId xmlns:a16="http://schemas.microsoft.com/office/drawing/2014/main" id="{C2E952BD-B59C-7E98-96AF-CE99A23CEFDF}"/>
                    </a:ext>
                  </a:extLst>
                </p:cNvPr>
                <p:cNvSpPr txBox="1"/>
                <p:nvPr/>
              </p:nvSpPr>
              <p:spPr>
                <a:xfrm>
                  <a:off x="1734570" y="2855228"/>
                  <a:ext cx="421876" cy="169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kumimoji="1" lang="ja-JP" altLang="en-US" sz="500" dirty="0"/>
                    <a:t>しせつ</a:t>
                  </a:r>
                </a:p>
              </p:txBody>
            </p:sp>
            <p:sp>
              <p:nvSpPr>
                <p:cNvPr id="85" name="テキスト ボックス 84">
                  <a:extLst>
                    <a:ext uri="{FF2B5EF4-FFF2-40B4-BE49-F238E27FC236}">
                      <a16:creationId xmlns:a16="http://schemas.microsoft.com/office/drawing/2014/main" id="{821A4CF6-6CD5-8E25-22F3-EA997E9137D8}"/>
                    </a:ext>
                  </a:extLst>
                </p:cNvPr>
                <p:cNvSpPr txBox="1"/>
                <p:nvPr/>
              </p:nvSpPr>
              <p:spPr>
                <a:xfrm>
                  <a:off x="2149804" y="2319468"/>
                  <a:ext cx="489784" cy="169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kumimoji="1" lang="ja-JP" altLang="en-US" sz="500" dirty="0"/>
                    <a:t>しせつ</a:t>
                  </a:r>
                </a:p>
              </p:txBody>
            </p:sp>
            <p:sp>
              <p:nvSpPr>
                <p:cNvPr id="86" name="テキスト ボックス 85">
                  <a:extLst>
                    <a:ext uri="{FF2B5EF4-FFF2-40B4-BE49-F238E27FC236}">
                      <a16:creationId xmlns:a16="http://schemas.microsoft.com/office/drawing/2014/main" id="{A57F0ED4-29DD-BC8F-6823-AE178DF7B1F3}"/>
                    </a:ext>
                  </a:extLst>
                </p:cNvPr>
                <p:cNvSpPr txBox="1"/>
                <p:nvPr/>
              </p:nvSpPr>
              <p:spPr>
                <a:xfrm flipH="1">
                  <a:off x="4516955" y="2578315"/>
                  <a:ext cx="430517" cy="169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kumimoji="1" lang="ja-JP" altLang="en-US" sz="500" dirty="0"/>
                    <a:t>けむり</a:t>
                  </a:r>
                </a:p>
              </p:txBody>
            </p:sp>
            <p:sp>
              <p:nvSpPr>
                <p:cNvPr id="87" name="テキスト ボックス 86">
                  <a:extLst>
                    <a:ext uri="{FF2B5EF4-FFF2-40B4-BE49-F238E27FC236}">
                      <a16:creationId xmlns:a16="http://schemas.microsoft.com/office/drawing/2014/main" id="{F3B3B4C6-391A-47C4-E252-361885B3894E}"/>
                    </a:ext>
                  </a:extLst>
                </p:cNvPr>
                <p:cNvSpPr txBox="1"/>
                <p:nvPr/>
              </p:nvSpPr>
              <p:spPr>
                <a:xfrm flipH="1">
                  <a:off x="3529876" y="2315743"/>
                  <a:ext cx="513288" cy="169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kumimoji="1" lang="ja-JP" altLang="en-US" sz="500" dirty="0"/>
                    <a:t>きんえん</a:t>
                  </a:r>
                </a:p>
              </p:txBody>
            </p:sp>
          </p:grpSp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5636BED4-3D04-FE37-9518-508775A6C42E}"/>
                  </a:ext>
                </a:extLst>
              </p:cNvPr>
              <p:cNvSpPr txBox="1"/>
              <p:nvPr/>
            </p:nvSpPr>
            <p:spPr>
              <a:xfrm>
                <a:off x="4983199" y="2579631"/>
                <a:ext cx="567590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500" dirty="0"/>
                  <a:t>えいきょう</a:t>
                </a:r>
              </a:p>
            </p:txBody>
          </p:sp>
        </p:grpSp>
        <p:sp>
          <p:nvSpPr>
            <p:cNvPr id="113" name="テキスト ボックス 112">
              <a:extLst>
                <a:ext uri="{FF2B5EF4-FFF2-40B4-BE49-F238E27FC236}">
                  <a16:creationId xmlns:a16="http://schemas.microsoft.com/office/drawing/2014/main" id="{A57F0ED4-29DD-BC8F-6823-AE178DF7B1F3}"/>
                </a:ext>
              </a:extLst>
            </p:cNvPr>
            <p:cNvSpPr txBox="1"/>
            <p:nvPr/>
          </p:nvSpPr>
          <p:spPr>
            <a:xfrm flipH="1">
              <a:off x="2999016" y="3958159"/>
              <a:ext cx="104033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500" dirty="0"/>
                <a:t>しきちないきんえん</a:t>
              </a:r>
            </a:p>
          </p:txBody>
        </p:sp>
      </p:grpSp>
      <p:grpSp>
        <p:nvGrpSpPr>
          <p:cNvPr id="76" name="グループ化 75"/>
          <p:cNvGrpSpPr/>
          <p:nvPr/>
        </p:nvGrpSpPr>
        <p:grpSpPr>
          <a:xfrm>
            <a:off x="2220160" y="9135426"/>
            <a:ext cx="4436589" cy="939385"/>
            <a:chOff x="1766050" y="7870011"/>
            <a:chExt cx="4436589" cy="939385"/>
          </a:xfrm>
        </p:grpSpPr>
        <p:grpSp>
          <p:nvGrpSpPr>
            <p:cNvPr id="129" name="グループ化 128">
              <a:extLst>
                <a:ext uri="{FF2B5EF4-FFF2-40B4-BE49-F238E27FC236}">
                  <a16:creationId xmlns:a16="http://schemas.microsoft.com/office/drawing/2014/main" id="{166E55F3-8D4F-7C49-8C87-199762A03AC7}"/>
                </a:ext>
              </a:extLst>
            </p:cNvPr>
            <p:cNvGrpSpPr/>
            <p:nvPr/>
          </p:nvGrpSpPr>
          <p:grpSpPr>
            <a:xfrm>
              <a:off x="1766050" y="7870013"/>
              <a:ext cx="4436589" cy="939383"/>
              <a:chOff x="1565062" y="6309133"/>
              <a:chExt cx="4436589" cy="939383"/>
            </a:xfrm>
          </p:grpSpPr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70987ECF-3FE3-03BC-B8BF-2CC7B97F6AEB}"/>
                  </a:ext>
                </a:extLst>
              </p:cNvPr>
              <p:cNvSpPr txBox="1"/>
              <p:nvPr/>
            </p:nvSpPr>
            <p:spPr>
              <a:xfrm>
                <a:off x="1565062" y="6348270"/>
                <a:ext cx="4436589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100"/>
                  </a:lnSpc>
                </a:pPr>
                <a:r>
                  <a:rPr kumimoji="1" lang="ja-JP" altLang="en-US" sz="1600" dirty="0"/>
                  <a:t>喫煙エリアかどうかは、標識で確認できます。</a:t>
                </a:r>
                <a:endParaRPr kumimoji="1" lang="en-US" altLang="ja-JP" sz="1600" dirty="0"/>
              </a:p>
              <a:p>
                <a:pPr>
                  <a:lnSpc>
                    <a:spcPts val="2100"/>
                  </a:lnSpc>
                </a:pPr>
                <a:r>
                  <a:rPr kumimoji="1" lang="ja-JP" altLang="en-US" sz="1600" dirty="0"/>
                  <a:t>「</a:t>
                </a:r>
                <a:r>
                  <a:rPr kumimoji="1" lang="en-US" altLang="ja-JP" sz="1600" b="1" dirty="0">
                    <a:solidFill>
                      <a:srgbClr val="FF0000"/>
                    </a:solidFill>
                  </a:rPr>
                  <a:t>20</a:t>
                </a:r>
                <a:r>
                  <a:rPr kumimoji="1" lang="ja-JP" altLang="en-US" sz="1600" b="1" dirty="0">
                    <a:solidFill>
                      <a:srgbClr val="FF0000"/>
                    </a:solidFill>
                  </a:rPr>
                  <a:t>歳未満立入禁止マーク</a:t>
                </a:r>
                <a:r>
                  <a:rPr kumimoji="1" lang="ja-JP" altLang="en-US" sz="1600" dirty="0"/>
                  <a:t>」のある場所は、保護者が一緒でも入ることはできません。</a:t>
                </a:r>
                <a:endParaRPr kumimoji="1" lang="en-US" altLang="ja-JP" sz="1600" dirty="0"/>
              </a:p>
            </p:txBody>
          </p:sp>
          <p:sp>
            <p:nvSpPr>
              <p:cNvPr id="95" name="テキスト ボックス 94">
                <a:extLst>
                  <a:ext uri="{FF2B5EF4-FFF2-40B4-BE49-F238E27FC236}">
                    <a16:creationId xmlns:a16="http://schemas.microsoft.com/office/drawing/2014/main" id="{F089134E-25DB-628D-7041-63C7E0C10BD7}"/>
                  </a:ext>
                </a:extLst>
              </p:cNvPr>
              <p:cNvSpPr txBox="1"/>
              <p:nvPr/>
            </p:nvSpPr>
            <p:spPr>
              <a:xfrm>
                <a:off x="1565062" y="6309133"/>
                <a:ext cx="537476" cy="169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500" dirty="0"/>
                  <a:t>きつえん</a:t>
                </a:r>
              </a:p>
            </p:txBody>
          </p:sp>
        </p:grpSp>
        <p:sp>
          <p:nvSpPr>
            <p:cNvPr id="115" name="テキスト ボックス 114">
              <a:extLst>
                <a:ext uri="{FF2B5EF4-FFF2-40B4-BE49-F238E27FC236}">
                  <a16:creationId xmlns:a16="http://schemas.microsoft.com/office/drawing/2014/main" id="{F089134E-25DB-628D-7041-63C7E0C10BD7}"/>
                </a:ext>
              </a:extLst>
            </p:cNvPr>
            <p:cNvSpPr txBox="1"/>
            <p:nvPr/>
          </p:nvSpPr>
          <p:spPr>
            <a:xfrm>
              <a:off x="2186463" y="8136995"/>
              <a:ext cx="32956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500" dirty="0"/>
                <a:t>さい</a:t>
              </a:r>
            </a:p>
          </p:txBody>
        </p:sp>
        <p:sp>
          <p:nvSpPr>
            <p:cNvPr id="116" name="テキスト ボックス 115">
              <a:extLst>
                <a:ext uri="{FF2B5EF4-FFF2-40B4-BE49-F238E27FC236}">
                  <a16:creationId xmlns:a16="http://schemas.microsoft.com/office/drawing/2014/main" id="{F089134E-25DB-628D-7041-63C7E0C10BD7}"/>
                </a:ext>
              </a:extLst>
            </p:cNvPr>
            <p:cNvSpPr txBox="1"/>
            <p:nvPr/>
          </p:nvSpPr>
          <p:spPr>
            <a:xfrm>
              <a:off x="4008948" y="7870011"/>
              <a:ext cx="55684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500" dirty="0"/>
                <a:t>ひょうしき</a:t>
              </a:r>
            </a:p>
          </p:txBody>
        </p:sp>
        <p:sp>
          <p:nvSpPr>
            <p:cNvPr id="117" name="テキスト ボックス 116">
              <a:extLst>
                <a:ext uri="{FF2B5EF4-FFF2-40B4-BE49-F238E27FC236}">
                  <a16:creationId xmlns:a16="http://schemas.microsoft.com/office/drawing/2014/main" id="{F089134E-25DB-628D-7041-63C7E0C10BD7}"/>
                </a:ext>
              </a:extLst>
            </p:cNvPr>
            <p:cNvSpPr txBox="1"/>
            <p:nvPr/>
          </p:nvSpPr>
          <p:spPr>
            <a:xfrm>
              <a:off x="3243934" y="8136994"/>
              <a:ext cx="450549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500" dirty="0"/>
                <a:t>きんし</a:t>
              </a:r>
            </a:p>
          </p:txBody>
        </p:sp>
      </p:grp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598B94FB-0EA1-B666-2E78-D94A6E59C6C1}"/>
              </a:ext>
            </a:extLst>
          </p:cNvPr>
          <p:cNvSpPr txBox="1"/>
          <p:nvPr/>
        </p:nvSpPr>
        <p:spPr>
          <a:xfrm>
            <a:off x="1351462" y="2180126"/>
            <a:ext cx="50941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00" dirty="0"/>
              <a:t>きつえん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20CBF4F-E2AF-4B1C-8F53-F2CA3A32D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584" y="7145728"/>
            <a:ext cx="1369067" cy="1942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3538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四角形: 角を丸くする 88">
            <a:extLst>
              <a:ext uri="{FF2B5EF4-FFF2-40B4-BE49-F238E27FC236}">
                <a16:creationId xmlns:a16="http://schemas.microsoft.com/office/drawing/2014/main" id="{DBFA8EEB-92E2-FB71-A342-09AAB6209933}"/>
              </a:ext>
            </a:extLst>
          </p:cNvPr>
          <p:cNvSpPr/>
          <p:nvPr/>
        </p:nvSpPr>
        <p:spPr>
          <a:xfrm>
            <a:off x="530096" y="3121179"/>
            <a:ext cx="3480137" cy="574802"/>
          </a:xfrm>
          <a:prstGeom prst="homePlate">
            <a:avLst/>
          </a:prstGeom>
          <a:solidFill>
            <a:srgbClr val="FFB9DC"/>
          </a:solidFill>
          <a:ln w="19050">
            <a:noFill/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843108"/>
                      <a:gd name="connsiteY0" fmla="*/ 259767 h 519534"/>
                      <a:gd name="connsiteX1" fmla="*/ 259767 w 2843108"/>
                      <a:gd name="connsiteY1" fmla="*/ 0 h 519534"/>
                      <a:gd name="connsiteX2" fmla="*/ 2583341 w 2843108"/>
                      <a:gd name="connsiteY2" fmla="*/ 0 h 519534"/>
                      <a:gd name="connsiteX3" fmla="*/ 2843108 w 2843108"/>
                      <a:gd name="connsiteY3" fmla="*/ 259767 h 519534"/>
                      <a:gd name="connsiteX4" fmla="*/ 2843108 w 2843108"/>
                      <a:gd name="connsiteY4" fmla="*/ 259767 h 519534"/>
                      <a:gd name="connsiteX5" fmla="*/ 2583341 w 2843108"/>
                      <a:gd name="connsiteY5" fmla="*/ 519534 h 519534"/>
                      <a:gd name="connsiteX6" fmla="*/ 259767 w 2843108"/>
                      <a:gd name="connsiteY6" fmla="*/ 519534 h 519534"/>
                      <a:gd name="connsiteX7" fmla="*/ 0 w 2843108"/>
                      <a:gd name="connsiteY7" fmla="*/ 259767 h 519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43108" h="519534" extrusionOk="0">
                        <a:moveTo>
                          <a:pt x="0" y="259767"/>
                        </a:moveTo>
                        <a:cubicBezTo>
                          <a:pt x="-8892" y="110817"/>
                          <a:pt x="113135" y="1188"/>
                          <a:pt x="259767" y="0"/>
                        </a:cubicBezTo>
                        <a:cubicBezTo>
                          <a:pt x="829240" y="132882"/>
                          <a:pt x="2255541" y="-84951"/>
                          <a:pt x="2583341" y="0"/>
                        </a:cubicBezTo>
                        <a:cubicBezTo>
                          <a:pt x="2722877" y="3837"/>
                          <a:pt x="2842194" y="121354"/>
                          <a:pt x="2843108" y="259767"/>
                        </a:cubicBezTo>
                        <a:lnTo>
                          <a:pt x="2843108" y="259767"/>
                        </a:lnTo>
                        <a:cubicBezTo>
                          <a:pt x="2819494" y="390312"/>
                          <a:pt x="2748923" y="530102"/>
                          <a:pt x="2583341" y="519534"/>
                        </a:cubicBezTo>
                        <a:cubicBezTo>
                          <a:pt x="1940631" y="569067"/>
                          <a:pt x="1213263" y="534343"/>
                          <a:pt x="259767" y="519534"/>
                        </a:cubicBezTo>
                        <a:cubicBezTo>
                          <a:pt x="104653" y="517750"/>
                          <a:pt x="-12014" y="414543"/>
                          <a:pt x="0" y="25976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46" name="オブジェクト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091240"/>
              </p:ext>
            </p:extLst>
          </p:nvPr>
        </p:nvGraphicFramePr>
        <p:xfrm>
          <a:off x="-7770328" y="6225203"/>
          <a:ext cx="3408667" cy="484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2" imgW="4620281" imgH="3061818" progId="Word.Document.12">
                  <p:embed/>
                </p:oleObj>
              </mc:Choice>
              <mc:Fallback>
                <p:oleObj name="文書" r:id="rId2" imgW="4620281" imgH="3061818" progId="Word.Document.12">
                  <p:embed/>
                  <p:pic>
                    <p:nvPicPr>
                      <p:cNvPr id="46" name="オブジェクト 4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7770328" y="6225203"/>
                        <a:ext cx="3408667" cy="484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35903D86-7FAB-6940-6CEF-E26E63F64643}"/>
              </a:ext>
            </a:extLst>
          </p:cNvPr>
          <p:cNvSpPr txBox="1"/>
          <p:nvPr/>
        </p:nvSpPr>
        <p:spPr>
          <a:xfrm>
            <a:off x="694028" y="3225166"/>
            <a:ext cx="3119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04</a:t>
            </a:r>
            <a:r>
              <a:rPr kumimoji="1" lang="ja-JP" altLang="en-US" sz="2400" b="1" dirty="0"/>
              <a:t>　お家でのルール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ADF5B97-0188-7C74-856C-17C37C3A8A11}"/>
              </a:ext>
            </a:extLst>
          </p:cNvPr>
          <p:cNvSpPr txBox="1"/>
          <p:nvPr/>
        </p:nvSpPr>
        <p:spPr>
          <a:xfrm>
            <a:off x="2754515" y="8262881"/>
            <a:ext cx="2383023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kumimoji="1" lang="ja-JP" altLang="en-US" b="1" dirty="0"/>
              <a:t>このような対策では</a:t>
            </a:r>
            <a:endParaRPr kumimoji="1" lang="en-US" altLang="ja-JP" b="1" dirty="0"/>
          </a:p>
          <a:p>
            <a:pPr algn="ctr">
              <a:lnSpc>
                <a:spcPts val="1700"/>
              </a:lnSpc>
            </a:pPr>
            <a:r>
              <a:rPr kumimoji="1" lang="ja-JP" altLang="en-US" b="1" dirty="0"/>
              <a:t>不十分です！</a:t>
            </a:r>
            <a:endParaRPr kumimoji="1" lang="en-US" altLang="ja-JP" b="1" dirty="0"/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51D2A668-6301-64EF-E16D-F547BDD5D9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24" b="94872" l="7572" r="96606">
                        <a14:foregroundMark x1="7572" y1="50916" x2="7572" y2="50916"/>
                        <a14:foregroundMark x1="25326" y1="50549" x2="25326" y2="50549"/>
                        <a14:foregroundMark x1="25587" y1="47253" x2="26371" y2="47985"/>
                        <a14:foregroundMark x1="18538" y1="89377" x2="18538" y2="89377"/>
                        <a14:foregroundMark x1="18538" y1="94872" x2="18538" y2="94872"/>
                        <a14:foregroundMark x1="91384" y1="61905" x2="91384" y2="61905"/>
                        <a14:foregroundMark x1="91123" y1="80220" x2="91123" y2="80220"/>
                        <a14:foregroundMark x1="93211" y1="82784" x2="93211" y2="82784"/>
                        <a14:foregroundMark x1="96606" y1="88645" x2="96606" y2="88645"/>
                        <a14:backgroundMark x1="22454" y1="23810" x2="71802" y2="61905"/>
                        <a14:backgroundMark x1="44909" y1="11355" x2="40731" y2="79853"/>
                        <a14:backgroundMark x1="43342" y1="45421" x2="44909" y2="49084"/>
                        <a14:backgroundMark x1="47258" y1="69963" x2="47520" y2="70330"/>
                        <a14:backgroundMark x1="42559" y1="47985" x2="63185" y2="77289"/>
                        <a14:backgroundMark x1="61097" y1="64103" x2="62663" y2="65568"/>
                        <a14:backgroundMark x1="63969" y1="66300" x2="65013" y2="67399"/>
                        <a14:backgroundMark x1="41253" y1="44322" x2="68407" y2="73993"/>
                        <a14:backgroundMark x1="66580" y1="61172" x2="71802" y2="68132"/>
                        <a14:backgroundMark x1="71540" y1="73993" x2="71540" y2="73993"/>
                        <a14:backgroundMark x1="48564" y1="15018" x2="63446" y2="47985"/>
                        <a14:backgroundMark x1="48303" y1="31868" x2="65796" y2="39560"/>
                        <a14:backgroundMark x1="48303" y1="38095" x2="72585" y2="35165"/>
                        <a14:backgroundMark x1="72585" y1="35165" x2="75718" y2="29670"/>
                        <a14:backgroundMark x1="60313" y1="22711" x2="61880" y2="22711"/>
                        <a14:backgroundMark x1="49086" y1="13187" x2="73890" y2="36996"/>
                        <a14:backgroundMark x1="60313" y1="15751" x2="77285" y2="24908"/>
                        <a14:backgroundMark x1="77285" y1="24908" x2="69974" y2="36996"/>
                        <a14:backgroundMark x1="51958" y1="14652" x2="54569" y2="16117"/>
                        <a14:backgroundMark x1="57180" y1="13553" x2="59269" y2="13553"/>
                        <a14:backgroundMark x1="26893" y1="29670" x2="26893" y2="30769"/>
                        <a14:backgroundMark x1="22715" y1="43590" x2="22715" y2="44322"/>
                        <a14:backgroundMark x1="18277" y1="43223" x2="32637" y2="36264"/>
                        <a14:backgroundMark x1="34465" y1="47619" x2="34987" y2="61905"/>
                        <a14:backgroundMark x1="34726" y1="36264" x2="37859" y2="78022"/>
                        <a14:backgroundMark x1="31332" y1="57143" x2="31854" y2="57143"/>
                        <a14:backgroundMark x1="34204" y1="75458" x2="34204" y2="75458"/>
                        <a14:backgroundMark x1="30548" y1="56410" x2="35248" y2="75458"/>
                        <a14:backgroundMark x1="30809" y1="74359" x2="30809" y2="74359"/>
                        <a14:backgroundMark x1="28721" y1="71429" x2="28721" y2="71429"/>
                        <a14:backgroundMark x1="30548" y1="63004" x2="30548" y2="63004"/>
                        <a14:backgroundMark x1="71279" y1="45055" x2="71802" y2="45055"/>
                        <a14:backgroundMark x1="62141" y1="43956" x2="69713" y2="55311"/>
                        <a14:backgroundMark x1="74413" y1="33333" x2="75979" y2="38462"/>
                        <a14:backgroundMark x1="75196" y1="31868" x2="80157" y2="44689"/>
                        <a14:backgroundMark x1="64491" y1="43223" x2="73368" y2="52381"/>
                        <a14:backgroundMark x1="78329" y1="30769" x2="78329" y2="30769"/>
                        <a14:backgroundMark x1="12010" y1="34799" x2="12010" y2="34799"/>
                        <a14:backgroundMark x1="10966" y1="36264" x2="14099" y2="35165"/>
                        <a14:backgroundMark x1="9922" y1="35165" x2="12533" y2="35165"/>
                        <a14:backgroundMark x1="78068" y1="22711" x2="78590" y2="23077"/>
                        <a14:backgroundMark x1="77285" y1="21978" x2="79896" y2="24908"/>
                        <a14:backgroundMark x1="28721" y1="70330" x2="28721" y2="70330"/>
                        <a14:backgroundMark x1="28198" y1="71062" x2="28198" y2="71062"/>
                        <a14:backgroundMark x1="30809" y1="64835" x2="30809" y2="64835"/>
                        <a14:backgroundMark x1="31593" y1="67033" x2="31593" y2="67033"/>
                        <a14:backgroundMark x1="31070" y1="67033" x2="31070" y2="67033"/>
                        <a14:backgroundMark x1="28460" y1="69963" x2="28721" y2="69963"/>
                        <a14:backgroundMark x1="74935" y1="73260" x2="74935" y2="73260"/>
                        <a14:backgroundMark x1="73107" y1="70696" x2="73107" y2="70696"/>
                        <a14:backgroundMark x1="73629" y1="69231" x2="73629" y2="69231"/>
                        <a14:backgroundMark x1="73890" y1="70696" x2="73890" y2="70696"/>
                        <a14:backgroundMark x1="71018" y1="65568" x2="71018" y2="65568"/>
                        <a14:backgroundMark x1="75979" y1="74359" x2="75979" y2="74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99" t="41897" r="-1204" b="1909"/>
          <a:stretch/>
        </p:blipFill>
        <p:spPr>
          <a:xfrm>
            <a:off x="2824475" y="6817615"/>
            <a:ext cx="1216527" cy="1323396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06B657AF-3BE0-3D51-55F7-9F879948C1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24" b="94872" l="7572" r="96606">
                        <a14:foregroundMark x1="7572" y1="50916" x2="7572" y2="50916"/>
                        <a14:foregroundMark x1="25326" y1="50549" x2="25326" y2="50549"/>
                        <a14:foregroundMark x1="25587" y1="47253" x2="26371" y2="47985"/>
                        <a14:foregroundMark x1="18538" y1="89377" x2="18538" y2="89377"/>
                        <a14:foregroundMark x1="18538" y1="94872" x2="18538" y2="94872"/>
                        <a14:foregroundMark x1="91384" y1="61905" x2="91384" y2="61905"/>
                        <a14:foregroundMark x1="91123" y1="80220" x2="91123" y2="80220"/>
                        <a14:foregroundMark x1="93211" y1="82784" x2="93211" y2="82784"/>
                        <a14:foregroundMark x1="96606" y1="88645" x2="96606" y2="88645"/>
                        <a14:backgroundMark x1="22454" y1="23810" x2="71802" y2="61905"/>
                        <a14:backgroundMark x1="44909" y1="11355" x2="40731" y2="79853"/>
                        <a14:backgroundMark x1="43342" y1="45421" x2="44909" y2="49084"/>
                        <a14:backgroundMark x1="47258" y1="69963" x2="47520" y2="70330"/>
                        <a14:backgroundMark x1="42559" y1="47985" x2="63185" y2="77289"/>
                        <a14:backgroundMark x1="61097" y1="64103" x2="62663" y2="65568"/>
                        <a14:backgroundMark x1="63969" y1="66300" x2="65013" y2="67399"/>
                        <a14:backgroundMark x1="41253" y1="44322" x2="68407" y2="73993"/>
                        <a14:backgroundMark x1="66580" y1="61172" x2="71802" y2="68132"/>
                        <a14:backgroundMark x1="71540" y1="73993" x2="71540" y2="73993"/>
                        <a14:backgroundMark x1="48564" y1="15018" x2="63446" y2="47985"/>
                        <a14:backgroundMark x1="48303" y1="31868" x2="65796" y2="39560"/>
                        <a14:backgroundMark x1="48303" y1="38095" x2="72585" y2="35165"/>
                        <a14:backgroundMark x1="72585" y1="35165" x2="75718" y2="29670"/>
                        <a14:backgroundMark x1="60313" y1="22711" x2="61880" y2="22711"/>
                        <a14:backgroundMark x1="49086" y1="13187" x2="73890" y2="36996"/>
                        <a14:backgroundMark x1="60313" y1="15751" x2="77285" y2="24908"/>
                        <a14:backgroundMark x1="77285" y1="24908" x2="69974" y2="36996"/>
                        <a14:backgroundMark x1="51958" y1="14652" x2="54569" y2="16117"/>
                        <a14:backgroundMark x1="57180" y1="13553" x2="59269" y2="13553"/>
                        <a14:backgroundMark x1="26893" y1="29670" x2="26893" y2="30769"/>
                        <a14:backgroundMark x1="22715" y1="43590" x2="22715" y2="44322"/>
                        <a14:backgroundMark x1="18277" y1="43223" x2="32637" y2="36264"/>
                        <a14:backgroundMark x1="34465" y1="47619" x2="34987" y2="61905"/>
                        <a14:backgroundMark x1="34726" y1="36264" x2="37859" y2="78022"/>
                        <a14:backgroundMark x1="31332" y1="57143" x2="31854" y2="57143"/>
                        <a14:backgroundMark x1="34204" y1="75458" x2="34204" y2="75458"/>
                        <a14:backgroundMark x1="30548" y1="56410" x2="35248" y2="75458"/>
                        <a14:backgroundMark x1="30809" y1="74359" x2="30809" y2="74359"/>
                        <a14:backgroundMark x1="28721" y1="71429" x2="28721" y2="71429"/>
                        <a14:backgroundMark x1="30548" y1="63004" x2="30548" y2="63004"/>
                        <a14:backgroundMark x1="71279" y1="45055" x2="71802" y2="45055"/>
                        <a14:backgroundMark x1="62141" y1="43956" x2="69713" y2="55311"/>
                        <a14:backgroundMark x1="74413" y1="33333" x2="75979" y2="38462"/>
                        <a14:backgroundMark x1="75196" y1="31868" x2="80157" y2="44689"/>
                        <a14:backgroundMark x1="64491" y1="43223" x2="73368" y2="52381"/>
                        <a14:backgroundMark x1="78329" y1="30769" x2="78329" y2="30769"/>
                        <a14:backgroundMark x1="12010" y1="34799" x2="12010" y2="34799"/>
                        <a14:backgroundMark x1="10966" y1="36264" x2="14099" y2="35165"/>
                        <a14:backgroundMark x1="9922" y1="35165" x2="12533" y2="35165"/>
                        <a14:backgroundMark x1="78068" y1="22711" x2="78590" y2="23077"/>
                        <a14:backgroundMark x1="77285" y1="21978" x2="79896" y2="24908"/>
                        <a14:backgroundMark x1="28721" y1="70330" x2="28721" y2="70330"/>
                        <a14:backgroundMark x1="28198" y1="71062" x2="28198" y2="71062"/>
                        <a14:backgroundMark x1="30809" y1="64835" x2="30809" y2="64835"/>
                        <a14:backgroundMark x1="31593" y1="67033" x2="31593" y2="67033"/>
                        <a14:backgroundMark x1="31070" y1="67033" x2="31070" y2="67033"/>
                        <a14:backgroundMark x1="28460" y1="69963" x2="28721" y2="69963"/>
                        <a14:backgroundMark x1="74935" y1="73260" x2="74935" y2="73260"/>
                        <a14:backgroundMark x1="73107" y1="70696" x2="73107" y2="70696"/>
                        <a14:backgroundMark x1="73629" y1="69231" x2="73629" y2="69231"/>
                        <a14:backgroundMark x1="73890" y1="70696" x2="73890" y2="70696"/>
                        <a14:backgroundMark x1="71018" y1="65568" x2="71018" y2="65568"/>
                        <a14:backgroundMark x1="75979" y1="74359" x2="75979" y2="74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032" r="66581"/>
          <a:stretch/>
        </p:blipFill>
        <p:spPr>
          <a:xfrm>
            <a:off x="3671750" y="6696435"/>
            <a:ext cx="1104605" cy="1459383"/>
          </a:xfrm>
          <a:prstGeom prst="rect">
            <a:avLst/>
          </a:prstGeom>
        </p:spPr>
      </p:pic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E09B0417-8201-8DF2-7C7C-D909164CE475}"/>
              </a:ext>
            </a:extLst>
          </p:cNvPr>
          <p:cNvGrpSpPr/>
          <p:nvPr/>
        </p:nvGrpSpPr>
        <p:grpSpPr>
          <a:xfrm>
            <a:off x="1062638" y="5212180"/>
            <a:ext cx="1979618" cy="1902759"/>
            <a:chOff x="81644" y="1359842"/>
            <a:chExt cx="1979618" cy="1902759"/>
          </a:xfrm>
        </p:grpSpPr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5AF5E7E3-9268-9E49-6364-F08E1E91F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854" b="93834" l="2344" r="95313">
                          <a14:foregroundMark x1="26758" y1="10212" x2="26758" y2="10212"/>
                          <a14:foregroundMark x1="25195" y1="8092" x2="29883" y2="7514"/>
                          <a14:foregroundMark x1="61133" y1="7707" x2="61133" y2="7707"/>
                          <a14:foregroundMark x1="58398" y1="4046" x2="58398" y2="4432"/>
                          <a14:foregroundMark x1="29297" y1="4046" x2="29297" y2="4046"/>
                          <a14:foregroundMark x1="8008" y1="27168" x2="8008" y2="27168"/>
                          <a14:foregroundMark x1="2539" y1="29094" x2="2539" y2="29094"/>
                          <a14:foregroundMark x1="90039" y1="47592" x2="90039" y2="47592"/>
                          <a14:foregroundMark x1="95313" y1="48170" x2="95313" y2="48170"/>
                          <a14:foregroundMark x1="53711" y1="93834" x2="53711" y2="9383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8708670">
              <a:off x="94651" y="1346835"/>
              <a:ext cx="1902759" cy="1928773"/>
            </a:xfrm>
            <a:prstGeom prst="rect">
              <a:avLst/>
            </a:prstGeom>
          </p:spPr>
        </p:pic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8309B618-6044-983D-02DB-896E6A4A4B13}"/>
                </a:ext>
              </a:extLst>
            </p:cNvPr>
            <p:cNvSpPr txBox="1"/>
            <p:nvPr/>
          </p:nvSpPr>
          <p:spPr>
            <a:xfrm>
              <a:off x="220558" y="1875240"/>
              <a:ext cx="1840704" cy="306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kumimoji="1" lang="ja-JP" altLang="en-US" sz="1400" dirty="0"/>
                <a:t>換気扇の下で吸う</a:t>
              </a:r>
              <a:endParaRPr kumimoji="1" lang="en-US" altLang="ja-JP" sz="1400" dirty="0"/>
            </a:p>
          </p:txBody>
        </p:sp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6E3E6EA8-503C-1B7F-BCC1-B2011BF31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548" y="2277625"/>
              <a:ext cx="728242" cy="841610"/>
            </a:xfrm>
            <a:prstGeom prst="rect">
              <a:avLst/>
            </a:prstGeom>
          </p:spPr>
        </p:pic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BC7E0C5F-5C31-3DA6-080B-D8E695100DD1}"/>
                </a:ext>
              </a:extLst>
            </p:cNvPr>
            <p:cNvSpPr txBox="1"/>
            <p:nvPr/>
          </p:nvSpPr>
          <p:spPr>
            <a:xfrm>
              <a:off x="249873" y="1814024"/>
              <a:ext cx="654044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400" dirty="0"/>
                <a:t>かんきせん</a:t>
              </a:r>
            </a:p>
          </p:txBody>
        </p: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03144AC8-C0C4-44F8-EE6F-AB2B945F47D3}"/>
                </a:ext>
              </a:extLst>
            </p:cNvPr>
            <p:cNvSpPr txBox="1"/>
            <p:nvPr/>
          </p:nvSpPr>
          <p:spPr>
            <a:xfrm>
              <a:off x="1353077" y="1814024"/>
              <a:ext cx="223793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" dirty="0"/>
                <a:t>す</a:t>
              </a:r>
            </a:p>
          </p:txBody>
        </p:sp>
      </p:grp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B0B2579A-63F5-BD9D-0AFB-5601315FF5CD}"/>
              </a:ext>
            </a:extLst>
          </p:cNvPr>
          <p:cNvGrpSpPr/>
          <p:nvPr/>
        </p:nvGrpSpPr>
        <p:grpSpPr>
          <a:xfrm>
            <a:off x="2823420" y="4785662"/>
            <a:ext cx="2049981" cy="2054485"/>
            <a:chOff x="2418712" y="1387898"/>
            <a:chExt cx="2049981" cy="2054485"/>
          </a:xfrm>
        </p:grpSpPr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09E91E6A-B077-3E59-A8E6-DFCC0DD06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854" b="93834" l="2344" r="95313">
                          <a14:foregroundMark x1="26758" y1="10212" x2="26758" y2="10212"/>
                          <a14:foregroundMark x1="25195" y1="8092" x2="29883" y2="7514"/>
                          <a14:foregroundMark x1="61133" y1="7707" x2="61133" y2="7707"/>
                          <a14:foregroundMark x1="58398" y1="4046" x2="58398" y2="4432"/>
                          <a14:foregroundMark x1="29297" y1="4046" x2="29297" y2="4046"/>
                          <a14:foregroundMark x1="8008" y1="27168" x2="8008" y2="27168"/>
                          <a14:foregroundMark x1="2539" y1="29094" x2="2539" y2="29094"/>
                          <a14:foregroundMark x1="90039" y1="47592" x2="90039" y2="47592"/>
                          <a14:foregroundMark x1="95313" y1="48170" x2="95313" y2="48170"/>
                          <a14:foregroundMark x1="53711" y1="93834" x2="53711" y2="9383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761069">
              <a:off x="2441918" y="1387898"/>
              <a:ext cx="2026775" cy="2054485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40FD8491-D9BD-2083-B3D4-19088E777AF1}"/>
                </a:ext>
              </a:extLst>
            </p:cNvPr>
            <p:cNvSpPr txBox="1"/>
            <p:nvPr/>
          </p:nvSpPr>
          <p:spPr>
            <a:xfrm>
              <a:off x="2418712" y="1852145"/>
              <a:ext cx="1840704" cy="524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kumimoji="1" lang="ja-JP" altLang="en-US" sz="1400" dirty="0"/>
                <a:t>ベランダや決めた</a:t>
              </a:r>
              <a:endParaRPr kumimoji="1" lang="en-US" altLang="ja-JP" sz="1400" dirty="0"/>
            </a:p>
            <a:p>
              <a:pPr algn="ctr">
                <a:lnSpc>
                  <a:spcPts val="1700"/>
                </a:lnSpc>
              </a:pPr>
              <a:r>
                <a:rPr kumimoji="1" lang="ja-JP" altLang="en-US" sz="1400" dirty="0"/>
                <a:t>部屋だけで吸う</a:t>
              </a:r>
              <a:endParaRPr kumimoji="1" lang="en-US" altLang="ja-JP" sz="1400" dirty="0"/>
            </a:p>
          </p:txBody>
        </p:sp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79C83BF5-A01C-471A-A75C-C7013DB30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0088" y="2379531"/>
              <a:ext cx="724932" cy="775230"/>
            </a:xfrm>
            <a:prstGeom prst="rect">
              <a:avLst/>
            </a:prstGeom>
          </p:spPr>
        </p:pic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EB26D39C-BE8F-8C3D-2AC5-50D8384E8610}"/>
                </a:ext>
              </a:extLst>
            </p:cNvPr>
            <p:cNvSpPr txBox="1"/>
            <p:nvPr/>
          </p:nvSpPr>
          <p:spPr>
            <a:xfrm>
              <a:off x="3585761" y="2029945"/>
              <a:ext cx="223793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" dirty="0"/>
                <a:t>す</a:t>
              </a:r>
            </a:p>
          </p:txBody>
        </p:sp>
      </p:grp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12B410B1-E3D4-CEF7-0AA3-F2670D633BBC}"/>
              </a:ext>
            </a:extLst>
          </p:cNvPr>
          <p:cNvGrpSpPr/>
          <p:nvPr/>
        </p:nvGrpSpPr>
        <p:grpSpPr>
          <a:xfrm>
            <a:off x="4914635" y="7092522"/>
            <a:ext cx="1692581" cy="1669753"/>
            <a:chOff x="3895467" y="3983919"/>
            <a:chExt cx="1692581" cy="1669753"/>
          </a:xfrm>
        </p:grpSpPr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B34D1069-4D09-4B6E-6BFE-518AB19A9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854" b="93834" l="2344" r="95313">
                          <a14:foregroundMark x1="26758" y1="10212" x2="26758" y2="10212"/>
                          <a14:foregroundMark x1="25195" y1="8092" x2="29883" y2="7514"/>
                          <a14:foregroundMark x1="61133" y1="7707" x2="61133" y2="7707"/>
                          <a14:foregroundMark x1="58398" y1="4046" x2="58398" y2="4432"/>
                          <a14:foregroundMark x1="29297" y1="4046" x2="29297" y2="4046"/>
                          <a14:foregroundMark x1="8008" y1="27168" x2="8008" y2="27168"/>
                          <a14:foregroundMark x1="2539" y1="29094" x2="2539" y2="29094"/>
                          <a14:foregroundMark x1="90039" y1="47592" x2="90039" y2="47592"/>
                          <a14:foregroundMark x1="95313" y1="48170" x2="95313" y2="48170"/>
                          <a14:foregroundMark x1="53711" y1="93834" x2="53711" y2="9383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7794835">
              <a:off x="3906881" y="3972505"/>
              <a:ext cx="1669753" cy="1692581"/>
            </a:xfrm>
            <a:prstGeom prst="rect">
              <a:avLst/>
            </a:prstGeom>
          </p:spPr>
        </p:pic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C70E1522-3867-2CDF-C5EF-19C5A76D8820}"/>
                </a:ext>
              </a:extLst>
            </p:cNvPr>
            <p:cNvSpPr txBox="1"/>
            <p:nvPr/>
          </p:nvSpPr>
          <p:spPr>
            <a:xfrm>
              <a:off x="4111358" y="4445614"/>
              <a:ext cx="1378426" cy="524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kumimoji="1" lang="ja-JP" altLang="en-US" sz="1400" dirty="0"/>
                <a:t>加熱式たばこ</a:t>
              </a:r>
              <a:endParaRPr kumimoji="1" lang="en-US" altLang="ja-JP" sz="1400" dirty="0"/>
            </a:p>
            <a:p>
              <a:pPr algn="ctr">
                <a:lnSpc>
                  <a:spcPts val="1700"/>
                </a:lnSpc>
              </a:pPr>
              <a:r>
                <a:rPr kumimoji="1" lang="ja-JP" altLang="en-US" sz="1400" dirty="0"/>
                <a:t>だけを吸う</a:t>
              </a:r>
              <a:endParaRPr kumimoji="1" lang="en-US" altLang="ja-JP" sz="1400" dirty="0"/>
            </a:p>
          </p:txBody>
        </p:sp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D3F1F3F4-3E89-8A51-3AF8-DC4BB194D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335399" y="5021911"/>
              <a:ext cx="950399" cy="242706"/>
            </a:xfrm>
            <a:prstGeom prst="rect">
              <a:avLst/>
            </a:prstGeom>
          </p:spPr>
        </p:pic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E806BF8E-EE85-4287-B11A-E03FC3A582D5}"/>
                </a:ext>
              </a:extLst>
            </p:cNvPr>
            <p:cNvSpPr txBox="1"/>
            <p:nvPr/>
          </p:nvSpPr>
          <p:spPr>
            <a:xfrm>
              <a:off x="4851708" y="4617987"/>
              <a:ext cx="223793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" dirty="0"/>
                <a:t>す</a:t>
              </a:r>
            </a:p>
          </p:txBody>
        </p:sp>
      </p:grpSp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B5C87247-1323-E2BA-6FA9-FF5922E714F0}"/>
              </a:ext>
            </a:extLst>
          </p:cNvPr>
          <p:cNvGrpSpPr/>
          <p:nvPr/>
        </p:nvGrpSpPr>
        <p:grpSpPr>
          <a:xfrm>
            <a:off x="4861755" y="5088966"/>
            <a:ext cx="1927474" cy="1953826"/>
            <a:chOff x="4778979" y="1720864"/>
            <a:chExt cx="1927474" cy="1953826"/>
          </a:xfrm>
        </p:grpSpPr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547FA0B8-9523-DF98-5605-46D332E79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854" b="93834" l="2344" r="95313">
                          <a14:foregroundMark x1="26758" y1="10212" x2="26758" y2="10212"/>
                          <a14:foregroundMark x1="25195" y1="8092" x2="29883" y2="7514"/>
                          <a14:foregroundMark x1="61133" y1="7707" x2="61133" y2="7707"/>
                          <a14:foregroundMark x1="58398" y1="4046" x2="58398" y2="4432"/>
                          <a14:foregroundMark x1="29297" y1="4046" x2="29297" y2="4046"/>
                          <a14:foregroundMark x1="8008" y1="27168" x2="8008" y2="27168"/>
                          <a14:foregroundMark x1="2539" y1="29094" x2="2539" y2="29094"/>
                          <a14:foregroundMark x1="90039" y1="47592" x2="90039" y2="47592"/>
                          <a14:foregroundMark x1="95313" y1="48170" x2="95313" y2="48170"/>
                          <a14:foregroundMark x1="53711" y1="93834" x2="53711" y2="9383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663008" flipH="1">
              <a:off x="4778979" y="1720864"/>
              <a:ext cx="1927474" cy="1953826"/>
            </a:xfrm>
            <a:prstGeom prst="rect">
              <a:avLst/>
            </a:prstGeom>
          </p:spPr>
        </p:pic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47E375B5-81A4-E18C-9C71-F5E760D435B5}"/>
                </a:ext>
              </a:extLst>
            </p:cNvPr>
            <p:cNvSpPr txBox="1"/>
            <p:nvPr/>
          </p:nvSpPr>
          <p:spPr>
            <a:xfrm>
              <a:off x="5244975" y="1943243"/>
              <a:ext cx="1234495" cy="524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kumimoji="1" lang="ja-JP" altLang="en-US" sz="1400" dirty="0"/>
                <a:t>車の窓を</a:t>
              </a:r>
              <a:endParaRPr kumimoji="1" lang="en-US" altLang="ja-JP" sz="1400" dirty="0"/>
            </a:p>
            <a:p>
              <a:pPr algn="ctr">
                <a:lnSpc>
                  <a:spcPts val="1700"/>
                </a:lnSpc>
              </a:pPr>
              <a:r>
                <a:rPr kumimoji="1" lang="ja-JP" altLang="en-US" sz="1400" dirty="0"/>
                <a:t>開けて吸う</a:t>
              </a:r>
              <a:endParaRPr kumimoji="1" lang="en-US" altLang="ja-JP" sz="1400" dirty="0"/>
            </a:p>
          </p:txBody>
        </p:sp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A0444596-D386-BDDE-0457-C406D7770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75585" y="2391333"/>
              <a:ext cx="985329" cy="920576"/>
            </a:xfrm>
            <a:prstGeom prst="rect">
              <a:avLst/>
            </a:prstGeom>
          </p:spPr>
        </p:pic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06B50CAB-C397-5CEA-6BAF-86CDBB866CA9}"/>
                </a:ext>
              </a:extLst>
            </p:cNvPr>
            <p:cNvSpPr txBox="1"/>
            <p:nvPr/>
          </p:nvSpPr>
          <p:spPr>
            <a:xfrm>
              <a:off x="5908922" y="2114364"/>
              <a:ext cx="223793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" dirty="0"/>
                <a:t>す</a:t>
              </a:r>
            </a:p>
          </p:txBody>
        </p: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6454395F-0F37-FD7F-B38A-2ECAD052D10E}"/>
                </a:ext>
              </a:extLst>
            </p:cNvPr>
            <p:cNvSpPr txBox="1"/>
            <p:nvPr/>
          </p:nvSpPr>
          <p:spPr>
            <a:xfrm>
              <a:off x="5822185" y="1889625"/>
              <a:ext cx="285337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" dirty="0"/>
                <a:t>まど</a:t>
              </a:r>
            </a:p>
          </p:txBody>
        </p:sp>
      </p:grp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44A356E3-48B2-4D9A-3510-557418EBC698}"/>
              </a:ext>
            </a:extLst>
          </p:cNvPr>
          <p:cNvGrpSpPr/>
          <p:nvPr/>
        </p:nvGrpSpPr>
        <p:grpSpPr>
          <a:xfrm>
            <a:off x="1155029" y="7170562"/>
            <a:ext cx="1845146" cy="1820260"/>
            <a:chOff x="486271" y="3448395"/>
            <a:chExt cx="1845146" cy="1820260"/>
          </a:xfrm>
        </p:grpSpPr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4CEB95E2-F0C3-2806-2167-F049F1EA1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854" b="93834" l="2344" r="95313">
                          <a14:foregroundMark x1="26758" y1="10212" x2="26758" y2="10212"/>
                          <a14:foregroundMark x1="25195" y1="8092" x2="29883" y2="7514"/>
                          <a14:foregroundMark x1="61133" y1="7707" x2="61133" y2="7707"/>
                          <a14:foregroundMark x1="58398" y1="4046" x2="58398" y2="4432"/>
                          <a14:foregroundMark x1="29297" y1="4046" x2="29297" y2="4046"/>
                          <a14:foregroundMark x1="8008" y1="27168" x2="8008" y2="27168"/>
                          <a14:foregroundMark x1="2539" y1="29094" x2="2539" y2="29094"/>
                          <a14:foregroundMark x1="90039" y1="47592" x2="90039" y2="47592"/>
                          <a14:foregroundMark x1="95313" y1="48170" x2="95313" y2="48170"/>
                          <a14:foregroundMark x1="53711" y1="93834" x2="53711" y2="9383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4411043" flipH="1">
              <a:off x="498714" y="3435952"/>
              <a:ext cx="1820260" cy="1845146"/>
            </a:xfrm>
            <a:prstGeom prst="rect">
              <a:avLst/>
            </a:prstGeom>
          </p:spPr>
        </p:pic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E3232A77-51CE-7E48-5BFC-97E7D9CC97ED}"/>
                </a:ext>
              </a:extLst>
            </p:cNvPr>
            <p:cNvSpPr txBox="1"/>
            <p:nvPr/>
          </p:nvSpPr>
          <p:spPr>
            <a:xfrm>
              <a:off x="546471" y="3782071"/>
              <a:ext cx="1499383" cy="524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kumimoji="1" lang="ja-JP" altLang="en-US" sz="1400" dirty="0"/>
                <a:t>空気清浄機を</a:t>
              </a:r>
              <a:endParaRPr kumimoji="1" lang="en-US" altLang="ja-JP" sz="1400" dirty="0"/>
            </a:p>
            <a:p>
              <a:pPr algn="ctr">
                <a:lnSpc>
                  <a:spcPts val="1700"/>
                </a:lnSpc>
              </a:pPr>
              <a:r>
                <a:rPr kumimoji="1" lang="ja-JP" altLang="en-US" sz="1400" dirty="0"/>
                <a:t>つけて吸う</a:t>
              </a:r>
              <a:endParaRPr kumimoji="1" lang="en-US" altLang="ja-JP" sz="1400" dirty="0"/>
            </a:p>
          </p:txBody>
        </p:sp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E05E1022-316A-2141-5E9A-328186DEC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21186" y="4191168"/>
              <a:ext cx="792549" cy="920576"/>
            </a:xfrm>
            <a:prstGeom prst="rect">
              <a:avLst/>
            </a:prstGeom>
          </p:spPr>
        </p:pic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EC2FCCE5-0FF6-A9AA-E4BD-A40061F5A104}"/>
                </a:ext>
              </a:extLst>
            </p:cNvPr>
            <p:cNvSpPr txBox="1"/>
            <p:nvPr/>
          </p:nvSpPr>
          <p:spPr>
            <a:xfrm>
              <a:off x="1366171" y="3945273"/>
              <a:ext cx="223793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" dirty="0"/>
                <a:t>す</a:t>
              </a:r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80EE8EFC-697D-7E97-FC4E-B615E97021C3}"/>
                </a:ext>
              </a:extLst>
            </p:cNvPr>
            <p:cNvSpPr txBox="1"/>
            <p:nvPr/>
          </p:nvSpPr>
          <p:spPr>
            <a:xfrm>
              <a:off x="1094836" y="3720124"/>
              <a:ext cx="588256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400" dirty="0"/>
                <a:t>せいじょうき</a:t>
              </a:r>
            </a:p>
          </p:txBody>
        </p:sp>
      </p:grpSp>
      <p:sp>
        <p:nvSpPr>
          <p:cNvPr id="48" name="四角形: 角を丸くする 88">
            <a:extLst>
              <a:ext uri="{FF2B5EF4-FFF2-40B4-BE49-F238E27FC236}">
                <a16:creationId xmlns:a16="http://schemas.microsoft.com/office/drawing/2014/main" id="{DBFA8EEB-92E2-FB71-A342-09AAB6209933}"/>
              </a:ext>
            </a:extLst>
          </p:cNvPr>
          <p:cNvSpPr/>
          <p:nvPr/>
        </p:nvSpPr>
        <p:spPr>
          <a:xfrm>
            <a:off x="530096" y="649460"/>
            <a:ext cx="3363119" cy="574802"/>
          </a:xfrm>
          <a:prstGeom prst="homePlate">
            <a:avLst/>
          </a:prstGeom>
          <a:solidFill>
            <a:srgbClr val="FFB9DC"/>
          </a:solidFill>
          <a:ln w="19050">
            <a:noFill/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843108"/>
                      <a:gd name="connsiteY0" fmla="*/ 259767 h 519534"/>
                      <a:gd name="connsiteX1" fmla="*/ 259767 w 2843108"/>
                      <a:gd name="connsiteY1" fmla="*/ 0 h 519534"/>
                      <a:gd name="connsiteX2" fmla="*/ 2583341 w 2843108"/>
                      <a:gd name="connsiteY2" fmla="*/ 0 h 519534"/>
                      <a:gd name="connsiteX3" fmla="*/ 2843108 w 2843108"/>
                      <a:gd name="connsiteY3" fmla="*/ 259767 h 519534"/>
                      <a:gd name="connsiteX4" fmla="*/ 2843108 w 2843108"/>
                      <a:gd name="connsiteY4" fmla="*/ 259767 h 519534"/>
                      <a:gd name="connsiteX5" fmla="*/ 2583341 w 2843108"/>
                      <a:gd name="connsiteY5" fmla="*/ 519534 h 519534"/>
                      <a:gd name="connsiteX6" fmla="*/ 259767 w 2843108"/>
                      <a:gd name="connsiteY6" fmla="*/ 519534 h 519534"/>
                      <a:gd name="connsiteX7" fmla="*/ 0 w 2843108"/>
                      <a:gd name="connsiteY7" fmla="*/ 259767 h 519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43108" h="519534" extrusionOk="0">
                        <a:moveTo>
                          <a:pt x="0" y="259767"/>
                        </a:moveTo>
                        <a:cubicBezTo>
                          <a:pt x="-8892" y="110817"/>
                          <a:pt x="113135" y="1188"/>
                          <a:pt x="259767" y="0"/>
                        </a:cubicBezTo>
                        <a:cubicBezTo>
                          <a:pt x="829240" y="132882"/>
                          <a:pt x="2255541" y="-84951"/>
                          <a:pt x="2583341" y="0"/>
                        </a:cubicBezTo>
                        <a:cubicBezTo>
                          <a:pt x="2722877" y="3837"/>
                          <a:pt x="2842194" y="121354"/>
                          <a:pt x="2843108" y="259767"/>
                        </a:cubicBezTo>
                        <a:lnTo>
                          <a:pt x="2843108" y="259767"/>
                        </a:lnTo>
                        <a:cubicBezTo>
                          <a:pt x="2819494" y="390312"/>
                          <a:pt x="2748923" y="530102"/>
                          <a:pt x="2583341" y="519534"/>
                        </a:cubicBezTo>
                        <a:cubicBezTo>
                          <a:pt x="1940631" y="569067"/>
                          <a:pt x="1213263" y="534343"/>
                          <a:pt x="259767" y="519534"/>
                        </a:cubicBezTo>
                        <a:cubicBezTo>
                          <a:pt x="104653" y="517750"/>
                          <a:pt x="-12014" y="414543"/>
                          <a:pt x="0" y="25976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/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B31B1342-163E-A10E-090D-BFE4D2E90552}"/>
              </a:ext>
            </a:extLst>
          </p:cNvPr>
          <p:cNvGrpSpPr/>
          <p:nvPr/>
        </p:nvGrpSpPr>
        <p:grpSpPr>
          <a:xfrm>
            <a:off x="587105" y="619781"/>
            <a:ext cx="3838825" cy="563258"/>
            <a:chOff x="-4879899" y="1156486"/>
            <a:chExt cx="4707853" cy="563258"/>
          </a:xfrm>
        </p:grpSpPr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28265F73-D2C2-9CD3-C7B4-FE24BADFC60A}"/>
                </a:ext>
              </a:extLst>
            </p:cNvPr>
            <p:cNvGrpSpPr/>
            <p:nvPr/>
          </p:nvGrpSpPr>
          <p:grpSpPr>
            <a:xfrm>
              <a:off x="-4879899" y="1258079"/>
              <a:ext cx="4707853" cy="461665"/>
              <a:chOff x="-9208345" y="1035582"/>
              <a:chExt cx="9436945" cy="461665"/>
            </a:xfrm>
            <a:solidFill>
              <a:schemeClr val="bg2"/>
            </a:solidFill>
          </p:grpSpPr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04CC2FC5-8724-8051-E000-BBFDFA2581AD}"/>
                  </a:ext>
                </a:extLst>
              </p:cNvPr>
              <p:cNvSpPr txBox="1"/>
              <p:nvPr/>
            </p:nvSpPr>
            <p:spPr>
              <a:xfrm>
                <a:off x="-9208345" y="1035582"/>
                <a:ext cx="760468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b="1" dirty="0"/>
                  <a:t>03</a:t>
                </a:r>
                <a:r>
                  <a:rPr kumimoji="1" lang="ja-JP" altLang="en-US" sz="2400" b="1" dirty="0"/>
                  <a:t>　配慮する義務</a:t>
                </a:r>
              </a:p>
            </p:txBody>
          </p:sp>
          <p:sp>
            <p:nvSpPr>
              <p:cNvPr id="64" name="楕円 63">
                <a:extLst>
                  <a:ext uri="{FF2B5EF4-FFF2-40B4-BE49-F238E27FC236}">
                    <a16:creationId xmlns:a16="http://schemas.microsoft.com/office/drawing/2014/main" id="{1F14E0EE-348A-865B-6DC3-3451C6C6167C}"/>
                  </a:ext>
                </a:extLst>
              </p:cNvPr>
              <p:cNvSpPr/>
              <p:nvPr/>
            </p:nvSpPr>
            <p:spPr>
              <a:xfrm>
                <a:off x="168702" y="1404851"/>
                <a:ext cx="59898" cy="667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800"/>
              </a:p>
            </p:txBody>
          </p:sp>
        </p:grp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7AD1FD49-0D83-3818-67A6-55B457150BBA}"/>
                </a:ext>
              </a:extLst>
            </p:cNvPr>
            <p:cNvSpPr txBox="1"/>
            <p:nvPr/>
          </p:nvSpPr>
          <p:spPr>
            <a:xfrm flipH="1">
              <a:off x="-4010128" y="1156486"/>
              <a:ext cx="68990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700" dirty="0"/>
                <a:t>はいりょ</a:t>
              </a:r>
            </a:p>
          </p:txBody>
        </p:sp>
      </p:grpSp>
      <p:pic>
        <p:nvPicPr>
          <p:cNvPr id="66" name="図 65">
            <a:extLst>
              <a:ext uri="{FF2B5EF4-FFF2-40B4-BE49-F238E27FC236}">
                <a16:creationId xmlns:a16="http://schemas.microsoft.com/office/drawing/2014/main" id="{296A5F70-D39D-DA91-7520-3CAB1F79201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27" y="1480890"/>
            <a:ext cx="1229414" cy="1351590"/>
          </a:xfrm>
          <a:prstGeom prst="rect">
            <a:avLst/>
          </a:prstGeom>
        </p:spPr>
      </p:pic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A4C897A1-3A1B-405C-6F92-791B21D3310C}"/>
              </a:ext>
            </a:extLst>
          </p:cNvPr>
          <p:cNvGrpSpPr/>
          <p:nvPr/>
        </p:nvGrpSpPr>
        <p:grpSpPr>
          <a:xfrm>
            <a:off x="2070453" y="1500607"/>
            <a:ext cx="4992951" cy="718271"/>
            <a:chOff x="1602504" y="8547252"/>
            <a:chExt cx="5146485" cy="718271"/>
          </a:xfrm>
        </p:grpSpPr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70987ECF-3FE3-03BC-B8BF-2CC7B97F6AEB}"/>
                </a:ext>
              </a:extLst>
            </p:cNvPr>
            <p:cNvSpPr txBox="1"/>
            <p:nvPr/>
          </p:nvSpPr>
          <p:spPr>
            <a:xfrm>
              <a:off x="1602504" y="8599110"/>
              <a:ext cx="5146485" cy="620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kumimoji="1" lang="ja-JP" altLang="en-US" sz="1600" dirty="0"/>
                <a:t>たばこを吸う人は、望まない受動喫煙をさせないように配慮しなければなりません。</a:t>
              </a:r>
              <a:endParaRPr kumimoji="1" lang="en-US" altLang="ja-JP" sz="1600" dirty="0"/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F7D94985-EB62-D574-115C-74701A0E741B}"/>
                </a:ext>
              </a:extLst>
            </p:cNvPr>
            <p:cNvSpPr txBox="1"/>
            <p:nvPr/>
          </p:nvSpPr>
          <p:spPr>
            <a:xfrm>
              <a:off x="2479052" y="8565157"/>
              <a:ext cx="30779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500" dirty="0"/>
                <a:t>す</a:t>
              </a:r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5824F5BF-C14F-D8D8-C5CA-ECE9AA91A4F4}"/>
                </a:ext>
              </a:extLst>
            </p:cNvPr>
            <p:cNvSpPr txBox="1"/>
            <p:nvPr/>
          </p:nvSpPr>
          <p:spPr>
            <a:xfrm>
              <a:off x="4781004" y="8547252"/>
              <a:ext cx="531349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500" dirty="0"/>
                <a:t>きつえん</a:t>
              </a:r>
            </a:p>
          </p:txBody>
        </p:sp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49E17E1D-E87F-C5D7-AC27-C8050D98B234}"/>
                </a:ext>
              </a:extLst>
            </p:cNvPr>
            <p:cNvSpPr txBox="1"/>
            <p:nvPr/>
          </p:nvSpPr>
          <p:spPr>
            <a:xfrm>
              <a:off x="2057319" y="8821274"/>
              <a:ext cx="51926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500" dirty="0"/>
                <a:t>はいりょ</a:t>
              </a:r>
            </a:p>
          </p:txBody>
        </p: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89CD4569-1557-1DF4-450E-567AE76D2A84}"/>
                </a:ext>
              </a:extLst>
            </p:cNvPr>
            <p:cNvSpPr txBox="1"/>
            <p:nvPr/>
          </p:nvSpPr>
          <p:spPr>
            <a:xfrm>
              <a:off x="5039053" y="9096246"/>
              <a:ext cx="273299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00" dirty="0"/>
                <a:t>さ</a:t>
              </a: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787394" y="3764492"/>
            <a:ext cx="6379666" cy="956532"/>
            <a:chOff x="445068" y="3317421"/>
            <a:chExt cx="6379666" cy="956532"/>
          </a:xfrm>
        </p:grpSpPr>
        <p:grpSp>
          <p:nvGrpSpPr>
            <p:cNvPr id="40" name="グループ化 39">
              <a:extLst>
                <a:ext uri="{FF2B5EF4-FFF2-40B4-BE49-F238E27FC236}">
                  <a16:creationId xmlns:a16="http://schemas.microsoft.com/office/drawing/2014/main" id="{A70289BC-D2CB-213C-AF1D-232A6B0D5FD2}"/>
                </a:ext>
              </a:extLst>
            </p:cNvPr>
            <p:cNvGrpSpPr/>
            <p:nvPr/>
          </p:nvGrpSpPr>
          <p:grpSpPr>
            <a:xfrm>
              <a:off x="445068" y="3317421"/>
              <a:ext cx="6379666" cy="956532"/>
              <a:chOff x="319812" y="6707699"/>
              <a:chExt cx="6212229" cy="956532"/>
            </a:xfrm>
          </p:grpSpPr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400CA98F-BD8C-1020-6C06-B5B91224DB07}"/>
                  </a:ext>
                </a:extLst>
              </p:cNvPr>
              <p:cNvSpPr txBox="1"/>
              <p:nvPr/>
            </p:nvSpPr>
            <p:spPr>
              <a:xfrm>
                <a:off x="319812" y="6763985"/>
                <a:ext cx="6212229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100"/>
                  </a:lnSpc>
                </a:pPr>
                <a:r>
                  <a:rPr kumimoji="1" lang="ja-JP" altLang="en-US" sz="1600" dirty="0"/>
                  <a:t>たばこの煙の有害物質は、空気清浄機や換気扇等では</a:t>
                </a:r>
                <a:r>
                  <a:rPr kumimoji="1" lang="ja-JP" altLang="en-US" sz="1600" b="1" dirty="0">
                    <a:solidFill>
                      <a:srgbClr val="FF0000"/>
                    </a:solidFill>
                  </a:rPr>
                  <a:t>完全に取り除くことはできません</a:t>
                </a:r>
                <a:r>
                  <a:rPr kumimoji="1" lang="ja-JP" altLang="en-US" sz="1600" dirty="0"/>
                  <a:t>。加熱式たばこを含むたばこを吸った人が</a:t>
                </a:r>
                <a:r>
                  <a:rPr kumimoji="1" lang="ja-JP" altLang="en-US" sz="1600" b="1" dirty="0">
                    <a:solidFill>
                      <a:srgbClr val="FF0000"/>
                    </a:solidFill>
                  </a:rPr>
                  <a:t>吐く息</a:t>
                </a:r>
                <a:r>
                  <a:rPr kumimoji="1" lang="ja-JP" altLang="en-US" sz="1600" dirty="0"/>
                  <a:t>にも、多くの有害物質が含まれています。</a:t>
                </a:r>
                <a:endParaRPr kumimoji="1" lang="en-US" altLang="ja-JP" sz="1600" dirty="0"/>
              </a:p>
            </p:txBody>
          </p:sp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DA066AC7-F48B-73E6-8C82-F3448D3D2A6E}"/>
                  </a:ext>
                </a:extLst>
              </p:cNvPr>
              <p:cNvSpPr txBox="1"/>
              <p:nvPr/>
            </p:nvSpPr>
            <p:spPr>
              <a:xfrm>
                <a:off x="4940055" y="6994877"/>
                <a:ext cx="464052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500" dirty="0"/>
                  <a:t>す</a:t>
                </a:r>
              </a:p>
            </p:txBody>
          </p:sp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C8652A59-CED1-BA5B-9333-0879AE40BB32}"/>
                  </a:ext>
                </a:extLst>
              </p:cNvPr>
              <p:cNvSpPr txBox="1"/>
              <p:nvPr/>
            </p:nvSpPr>
            <p:spPr>
              <a:xfrm>
                <a:off x="1131150" y="6719240"/>
                <a:ext cx="464052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500" dirty="0"/>
                  <a:t>けむり</a:t>
                </a:r>
              </a:p>
            </p:txBody>
          </p:sp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66F6CB89-4071-07A2-05B2-4C458B0BC1C2}"/>
                  </a:ext>
                </a:extLst>
              </p:cNvPr>
              <p:cNvSpPr txBox="1"/>
              <p:nvPr/>
            </p:nvSpPr>
            <p:spPr>
              <a:xfrm>
                <a:off x="3924743" y="6713130"/>
                <a:ext cx="647196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500" dirty="0"/>
                  <a:t>かんきせん</a:t>
                </a:r>
              </a:p>
            </p:txBody>
          </p:sp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E6183CC3-A45C-C170-9637-C5332F383FD5}"/>
                  </a:ext>
                </a:extLst>
              </p:cNvPr>
              <p:cNvSpPr txBox="1"/>
              <p:nvPr/>
            </p:nvSpPr>
            <p:spPr>
              <a:xfrm>
                <a:off x="3137075" y="6707699"/>
                <a:ext cx="652649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500" dirty="0"/>
                  <a:t>せいじょうき</a:t>
                </a:r>
              </a:p>
            </p:txBody>
          </p:sp>
        </p:grp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DA066AC7-F48B-73E6-8C82-F3448D3D2A6E}"/>
                </a:ext>
              </a:extLst>
            </p:cNvPr>
            <p:cNvSpPr txBox="1"/>
            <p:nvPr/>
          </p:nvSpPr>
          <p:spPr>
            <a:xfrm>
              <a:off x="6211798" y="3622882"/>
              <a:ext cx="334422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00" dirty="0"/>
                <a:t>は</a:t>
              </a:r>
            </a:p>
          </p:txBody>
        </p:sp>
      </p:grp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03144AC8-C0C4-44F8-EE6F-AB2B945F47D3}"/>
              </a:ext>
            </a:extLst>
          </p:cNvPr>
          <p:cNvSpPr txBox="1"/>
          <p:nvPr/>
        </p:nvSpPr>
        <p:spPr>
          <a:xfrm>
            <a:off x="4010233" y="8164006"/>
            <a:ext cx="552303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400" dirty="0"/>
              <a:t>たいさく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824622" y="9151112"/>
            <a:ext cx="6281953" cy="1094043"/>
            <a:chOff x="365834" y="8650255"/>
            <a:chExt cx="6281953" cy="1094043"/>
          </a:xfrm>
        </p:grpSpPr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8309B618-6044-983D-02DB-896E6A4A4B13}"/>
                </a:ext>
              </a:extLst>
            </p:cNvPr>
            <p:cNvSpPr txBox="1"/>
            <p:nvPr/>
          </p:nvSpPr>
          <p:spPr>
            <a:xfrm>
              <a:off x="365834" y="8851044"/>
              <a:ext cx="6001771" cy="637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/>
                <a:t>子どもの健康を守るために家庭から受動喫煙をなくしましょう</a:t>
              </a:r>
              <a:br>
                <a:rPr kumimoji="1" lang="en-US" altLang="ja-JP" sz="1400" dirty="0"/>
              </a:br>
              <a:endParaRPr kumimoji="1" lang="en-US" altLang="ja-JP" sz="500" dirty="0"/>
            </a:p>
            <a:p>
              <a:pPr>
                <a:lnSpc>
                  <a:spcPts val="2100"/>
                </a:lnSpc>
              </a:pPr>
              <a:r>
                <a:rPr kumimoji="1" lang="ja-JP" altLang="en-US" sz="1100" dirty="0"/>
                <a:t>薬などの利用でより「楽に」・「確実に」禁煙できます。</a:t>
              </a:r>
              <a:endParaRPr kumimoji="1" lang="en-US" altLang="ja-JP" sz="1100" dirty="0"/>
            </a:p>
          </p:txBody>
        </p:sp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562780" y="8650255"/>
              <a:ext cx="723911" cy="723911"/>
            </a:xfrm>
            <a:prstGeom prst="rect">
              <a:avLst/>
            </a:prstGeom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963043" y="9004034"/>
              <a:ext cx="684744" cy="740264"/>
            </a:xfrm>
            <a:prstGeom prst="rect">
              <a:avLst/>
            </a:prstGeom>
          </p:spPr>
        </p:pic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03144AC8-C0C4-44F8-EE6F-AB2B945F47D3}"/>
                </a:ext>
              </a:extLst>
            </p:cNvPr>
            <p:cNvSpPr txBox="1"/>
            <p:nvPr/>
          </p:nvSpPr>
          <p:spPr>
            <a:xfrm>
              <a:off x="3600939" y="8764267"/>
              <a:ext cx="441159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400" dirty="0"/>
                <a:t>きつえん</a:t>
              </a: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1857956" y="5696445"/>
            <a:ext cx="1475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800" b="1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3664875" y="5395603"/>
            <a:ext cx="1475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800" b="1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5957773" y="5517463"/>
            <a:ext cx="1475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800" b="1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700343" y="7706856"/>
            <a:ext cx="1475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800" b="1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5873294" y="7569410"/>
            <a:ext cx="1475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800" b="1" dirty="0">
                <a:solidFill>
                  <a:srgbClr val="FF0000"/>
                </a:solidFill>
              </a:rPr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3658102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775575" cy="10907713"/>
          </a:xfrm>
          <a:prstGeom prst="rect">
            <a:avLst/>
          </a:prstGeom>
          <a:noFill/>
        </p:spPr>
      </p:pic>
      <p:sp>
        <p:nvSpPr>
          <p:cNvPr id="9" name="角丸四角形 8"/>
          <p:cNvSpPr/>
          <p:nvPr/>
        </p:nvSpPr>
        <p:spPr>
          <a:xfrm>
            <a:off x="746379" y="857460"/>
            <a:ext cx="6437514" cy="1350439"/>
          </a:xfrm>
          <a:prstGeom prst="roundRect">
            <a:avLst>
              <a:gd name="adj" fmla="val 34620"/>
            </a:avLst>
          </a:pr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067" y="2354661"/>
            <a:ext cx="4524064" cy="6860896"/>
          </a:xfrm>
          <a:prstGeom prst="rect">
            <a:avLst/>
          </a:prstGeom>
        </p:spPr>
      </p:pic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278955"/>
              </p:ext>
            </p:extLst>
          </p:nvPr>
        </p:nvGraphicFramePr>
        <p:xfrm>
          <a:off x="3720155" y="9791536"/>
          <a:ext cx="2402515" cy="324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2758">
                  <a:extLst>
                    <a:ext uri="{9D8B030D-6E8A-4147-A177-3AD203B41FA5}">
                      <a16:colId xmlns:a16="http://schemas.microsoft.com/office/drawing/2014/main" val="1999405098"/>
                    </a:ext>
                  </a:extLst>
                </a:gridCol>
                <a:gridCol w="499757">
                  <a:extLst>
                    <a:ext uri="{9D8B030D-6E8A-4147-A177-3AD203B41FA5}">
                      <a16:colId xmlns:a16="http://schemas.microsoft.com/office/drawing/2014/main" val="3286590937"/>
                    </a:ext>
                  </a:extLst>
                </a:gridCol>
              </a:tblGrid>
              <a:tr h="254794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734729"/>
                  </a:ext>
                </a:extLst>
              </a:tr>
            </a:tbl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6032482" y="10129858"/>
            <a:ext cx="1528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2025</a:t>
            </a:r>
            <a:r>
              <a:rPr kumimoji="1" lang="ja-JP" altLang="en-US" sz="1200" dirty="0"/>
              <a:t>年●月作成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700707" y="9798427"/>
            <a:ext cx="2549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大阪市　たばこについて　  検索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/>
          <a:srcRect l="8386" t="14499" r="9182"/>
          <a:stretch/>
        </p:blipFill>
        <p:spPr>
          <a:xfrm>
            <a:off x="4618421" y="1311563"/>
            <a:ext cx="1284283" cy="62816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833" y="1265903"/>
            <a:ext cx="673821" cy="6738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2181149" y="1311563"/>
            <a:ext cx="2609060" cy="620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dirty="0"/>
              <a:t>たばこの常識いくつ知ってる！？</a:t>
            </a:r>
            <a:endParaRPr kumimoji="1" lang="en-US" altLang="ja-JP" sz="1200" dirty="0"/>
          </a:p>
          <a:p>
            <a:pPr>
              <a:lnSpc>
                <a:spcPct val="150000"/>
              </a:lnSpc>
            </a:pPr>
            <a:r>
              <a:rPr kumimoji="1" lang="ja-JP" altLang="en-US" sz="1200" dirty="0"/>
              <a:t>満点目指してやってみよう！</a:t>
            </a: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7812">
            <a:off x="1826729" y="639393"/>
            <a:ext cx="1022060" cy="782515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 rot="1273811">
            <a:off x="1847454" y="798873"/>
            <a:ext cx="1192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HGP行書体" panose="03000600000000000000" pitchFamily="66" charset="-128"/>
                <a:ea typeface="HGP行書体" panose="03000600000000000000" pitchFamily="66" charset="-128"/>
              </a:rPr>
              <a:t>挑戦状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24347" y="9022032"/>
            <a:ext cx="439412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700" dirty="0"/>
              <a:t>キンエンジャーは一般社団法人大阪府薬剤師会の登録商標です。</a:t>
            </a:r>
            <a:endParaRPr kumimoji="1" lang="ja-JP" altLang="en-US" sz="700" dirty="0"/>
          </a:p>
        </p:txBody>
      </p:sp>
      <p:sp>
        <p:nvSpPr>
          <p:cNvPr id="8" name="テキスト ボックス 7"/>
          <p:cNvSpPr txBox="1"/>
          <p:nvPr/>
        </p:nvSpPr>
        <p:spPr>
          <a:xfrm rot="1179841">
            <a:off x="2012368" y="759601"/>
            <a:ext cx="9173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/>
              <a:t>ちょうせんじょう</a:t>
            </a: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7594" y="9261804"/>
            <a:ext cx="768163" cy="76206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418EF25-2585-945F-0C82-FE7E5B32A02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7" t="-975"/>
          <a:stretch/>
        </p:blipFill>
        <p:spPr>
          <a:xfrm flipH="1">
            <a:off x="1182148" y="876424"/>
            <a:ext cx="801148" cy="130293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044A5E5-0143-C32B-6197-67BBF0FD34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3605">
            <a:off x="788459" y="1291237"/>
            <a:ext cx="401385" cy="401385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288419CD-1BB7-C4FA-475E-FCB3D91275F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rgbClr val="4472C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46687">
            <a:off x="957363" y="895077"/>
            <a:ext cx="362472" cy="36247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09AAB8-F686-6DED-9B00-F17F4ADD1CE4}"/>
              </a:ext>
            </a:extLst>
          </p:cNvPr>
          <p:cNvSpPr txBox="1"/>
          <p:nvPr/>
        </p:nvSpPr>
        <p:spPr>
          <a:xfrm>
            <a:off x="238652" y="9483527"/>
            <a:ext cx="303275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大阪市健康局健康推進部健康づくり課</a:t>
            </a:r>
            <a:endParaRPr kumimoji="1" lang="en-US" altLang="ja-JP" sz="1200" dirty="0"/>
          </a:p>
          <a:p>
            <a:r>
              <a:rPr kumimoji="1" lang="ja-JP" altLang="en-US" sz="1200" dirty="0"/>
              <a:t>（受動喫煙防止対策担当）</a:t>
            </a:r>
            <a:endParaRPr kumimoji="1" lang="en-US" altLang="ja-JP" sz="1200" dirty="0"/>
          </a:p>
          <a:p>
            <a:r>
              <a:rPr kumimoji="1" lang="en-US" altLang="ja-JP" sz="1200" dirty="0"/>
              <a:t>TEL  06-6226-8409   FAX  06-6226-8476</a:t>
            </a:r>
            <a:r>
              <a:rPr kumimoji="1" lang="ja-JP" altLang="en-US" sz="1200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184243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8147</TotalTime>
  <Words>1403</Words>
  <Application>Microsoft Office PowerPoint</Application>
  <PresentationFormat>ユーザー設定</PresentationFormat>
  <Paragraphs>290</Paragraphs>
  <Slides>8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6" baseType="lpstr">
      <vt:lpstr>BIZ UDPゴシック</vt:lpstr>
      <vt:lpstr>HGP行書体</vt:lpstr>
      <vt:lpstr>Arial</vt:lpstr>
      <vt:lpstr>Arial Rounded MT Bold</vt:lpstr>
      <vt:lpstr>Calibri</vt:lpstr>
      <vt:lpstr>Calibri Light</vt:lpstr>
      <vt:lpstr>Office テーマ</vt:lpstr>
      <vt:lpstr>文書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大石　めぐみ</dc:creator>
  <cp:lastModifiedBy>PH タキノ</cp:lastModifiedBy>
  <cp:revision>612</cp:revision>
  <cp:lastPrinted>2025-06-05T05:06:30Z</cp:lastPrinted>
  <dcterms:created xsi:type="dcterms:W3CDTF">2019-06-07T06:30:29Z</dcterms:created>
  <dcterms:modified xsi:type="dcterms:W3CDTF">2025-08-13T02:46:49Z</dcterms:modified>
</cp:coreProperties>
</file>