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5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ja-JP" sz="2800"/>
              <a:t>大麻で検挙された人数</a:t>
            </a:r>
          </a:p>
        </c:rich>
      </c:tx>
      <c:layout>
        <c:manualLayout>
          <c:xMode val="edge"/>
          <c:yMode val="edge"/>
          <c:x val="0.28602638643189693"/>
          <c:y val="3.88571348015110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5999865162180463E-2"/>
          <c:y val="0.15600266113683911"/>
          <c:w val="0.91797041544291846"/>
          <c:h val="0.609292852920301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２０歳以上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C000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Sheet1!$B$1:$L$1</c:f>
              <c:strCache>
                <c:ptCount val="11"/>
                <c:pt idx="0">
                  <c:v>平成２６</c:v>
                </c:pt>
                <c:pt idx="1">
                  <c:v>平成２７</c:v>
                </c:pt>
                <c:pt idx="2">
                  <c:v>平成２８</c:v>
                </c:pt>
                <c:pt idx="3">
                  <c:v>平成２９</c:v>
                </c:pt>
                <c:pt idx="4">
                  <c:v>平成３０</c:v>
                </c:pt>
                <c:pt idx="5">
                  <c:v>令和１</c:v>
                </c:pt>
                <c:pt idx="6">
                  <c:v>令和２</c:v>
                </c:pt>
                <c:pt idx="7">
                  <c:v>令和３</c:v>
                </c:pt>
                <c:pt idx="8">
                  <c:v>令和４</c:v>
                </c:pt>
                <c:pt idx="9">
                  <c:v>令和５</c:v>
                </c:pt>
                <c:pt idx="10">
                  <c:v>令和6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1681</c:v>
                </c:pt>
                <c:pt idx="1">
                  <c:v>1957</c:v>
                </c:pt>
                <c:pt idx="2">
                  <c:v>2326</c:v>
                </c:pt>
                <c:pt idx="3">
                  <c:v>2711</c:v>
                </c:pt>
                <c:pt idx="4">
                  <c:v>3149</c:v>
                </c:pt>
                <c:pt idx="5">
                  <c:v>3712</c:v>
                </c:pt>
                <c:pt idx="6">
                  <c:v>4147</c:v>
                </c:pt>
                <c:pt idx="7">
                  <c:v>4488</c:v>
                </c:pt>
                <c:pt idx="8">
                  <c:v>4430</c:v>
                </c:pt>
                <c:pt idx="9">
                  <c:v>5260</c:v>
                </c:pt>
                <c:pt idx="10">
                  <c:v>4950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14-4F75-8C1A-4F68935727A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２０歳未満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Sheet1!$B$1:$L$1</c:f>
              <c:strCache>
                <c:ptCount val="11"/>
                <c:pt idx="0">
                  <c:v>平成２６</c:v>
                </c:pt>
                <c:pt idx="1">
                  <c:v>平成２７</c:v>
                </c:pt>
                <c:pt idx="2">
                  <c:v>平成２８</c:v>
                </c:pt>
                <c:pt idx="3">
                  <c:v>平成２９</c:v>
                </c:pt>
                <c:pt idx="4">
                  <c:v>平成３０</c:v>
                </c:pt>
                <c:pt idx="5">
                  <c:v>令和１</c:v>
                </c:pt>
                <c:pt idx="6">
                  <c:v>令和２</c:v>
                </c:pt>
                <c:pt idx="7">
                  <c:v>令和３</c:v>
                </c:pt>
                <c:pt idx="8">
                  <c:v>令和４</c:v>
                </c:pt>
                <c:pt idx="9">
                  <c:v>令和５</c:v>
                </c:pt>
                <c:pt idx="10">
                  <c:v>令和6</c:v>
                </c:pt>
              </c:strCache>
            </c:strRef>
          </c:cat>
          <c:val>
            <c:numRef>
              <c:f>Sheet1!$B$3:$L$3</c:f>
              <c:numCache>
                <c:formatCode>General</c:formatCode>
                <c:ptCount val="11"/>
                <c:pt idx="0">
                  <c:v>80</c:v>
                </c:pt>
                <c:pt idx="1">
                  <c:v>144</c:v>
                </c:pt>
                <c:pt idx="2">
                  <c:v>210</c:v>
                </c:pt>
                <c:pt idx="3">
                  <c:v>297</c:v>
                </c:pt>
                <c:pt idx="4">
                  <c:v>429</c:v>
                </c:pt>
                <c:pt idx="5">
                  <c:v>609</c:v>
                </c:pt>
                <c:pt idx="6">
                  <c:v>887</c:v>
                </c:pt>
                <c:pt idx="7">
                  <c:v>994</c:v>
                </c:pt>
                <c:pt idx="8">
                  <c:v>912</c:v>
                </c:pt>
                <c:pt idx="9">
                  <c:v>1222</c:v>
                </c:pt>
                <c:pt idx="10">
                  <c:v>1128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14-4F75-8C1A-4F68935727A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1984640"/>
        <c:axId val="201986432"/>
      </c:barChart>
      <c:catAx>
        <c:axId val="20198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1986432"/>
        <c:crosses val="autoZero"/>
        <c:auto val="1"/>
        <c:lblAlgn val="ctr"/>
        <c:lblOffset val="100"/>
        <c:noMultiLvlLbl val="0"/>
      </c:catAx>
      <c:valAx>
        <c:axId val="201986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1984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7779-F5C1-4DAD-8B9F-B17E6001EAFA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B7811-9D48-425F-9653-03121EB6E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18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41288" y="768350"/>
            <a:ext cx="6818312" cy="38369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警察庁の統計からのグラフ。</a:t>
            </a:r>
            <a:endParaRPr kumimoji="1" lang="en-US" altLang="ja-JP" dirty="0"/>
          </a:p>
          <a:p>
            <a:r>
              <a:rPr kumimoji="1" lang="ja-JP" altLang="en-US" dirty="0"/>
              <a:t>大麻の検挙者が年々増加しており令和</a:t>
            </a:r>
            <a:r>
              <a:rPr kumimoji="1" lang="en-US" altLang="ja-JP" dirty="0"/>
              <a:t>5</a:t>
            </a:r>
            <a:r>
              <a:rPr kumimoji="1" lang="ja-JP" altLang="en-US"/>
              <a:t>年は覚醒剤の検挙者を上回った。</a:t>
            </a:r>
            <a:endParaRPr kumimoji="1" lang="en-US" altLang="ja-JP" dirty="0"/>
          </a:p>
          <a:p>
            <a:r>
              <a:rPr kumimoji="1" lang="ja-JP" altLang="en-US" dirty="0"/>
              <a:t>その中でも、特に未成年の事犯が、この１０年間で約１５倍に急増していることへの警鐘と、危機意識を持つべきことを説明。</a:t>
            </a:r>
            <a:endParaRPr kumimoji="1" lang="en-US" altLang="ja-JP" dirty="0"/>
          </a:p>
          <a:p>
            <a:r>
              <a:rPr kumimoji="1" lang="ja-JP" altLang="en-US" dirty="0"/>
              <a:t>低年齢で大麻を始めた人ほど、依存症が重症となり、大麻をやめにくくなることを強調する。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7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E2812-D383-4A38-B027-C28F3B05C976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メイリオ" panose="020B0604030504040204" pitchFamily="50" charset="-128"/>
                <a:cs typeface="+mn-cs"/>
              </a:rPr>
              <a:pPr marL="0" marR="0" lvl="0" indent="0" algn="r" defTabSz="94773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567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672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41B95-545D-471B-B749-9783397D740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4310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8DEA-D4F3-419F-8CF3-E2A2F925CBB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1883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843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843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9EEA8-6D54-4B0C-9AE2-161E5A8D2BE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8021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6197600" y="3938799"/>
            <a:ext cx="53848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1C7B0-C12F-4B4B-BE6A-EE4C04D18E8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3528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F840E-926D-4616-9413-3A8ED628BE9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3226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609600" y="3938799"/>
            <a:ext cx="53848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7600" y="3938799"/>
            <a:ext cx="53848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44C3F-7D84-4002-AA73-7BD9B54FC56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889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609600" y="274843"/>
            <a:ext cx="10972800" cy="5851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D84E6-3D89-4E95-AF0E-23BAD02DA7C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398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F5607-DE90-43F7-9D0D-7DA8AB5CAD9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3277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147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4297B-DFC6-48DE-82E2-F4BFAD3F64E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200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ADD9E-9F03-4121-819A-6326A74C0B1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7025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532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532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89C63-589F-4BEF-BFE5-4AD1F61047C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5001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AFE87-C135-42A6-9A14-7A35C69A863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151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B9138-C027-4331-9407-DECEB1CEF1A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8321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257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6CC9F-CB02-480E-BBCD-F0F60618FF1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4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9965-84D0-457C-ACE4-00EFB443683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8937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CD9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b="0">
                <a:solidFill>
                  <a:srgbClr val="000000"/>
                </a:solidFill>
                <a:latin typeface="Arial" charset="0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b="0">
                <a:solidFill>
                  <a:srgbClr val="000000"/>
                </a:solidFill>
                <a:latin typeface="Arial" charset="0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 b="0">
                <a:solidFill>
                  <a:srgbClr val="000000"/>
                </a:solidFill>
                <a:latin typeface="Arial" charset="0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622A651D-2631-45C6-B293-1592DC20167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955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メイリオ" panose="020B0604030504040204" pitchFamily="5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メイリオ" panose="020B0604030504040204" pitchFamily="50" charset="-128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メイリオ" panose="020B0604030504040204" pitchFamily="50" charset="-128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メイリオ" panose="020B0604030504040204" pitchFamily="50" charset="-128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メイリオ" panose="020B0604030504040204" pitchFamily="50" charset="-128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メイリオ" panose="020B0604030504040204" pitchFamily="50" charset="-128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>
            <a:extLst>
              <a:ext uri="{FF2B5EF4-FFF2-40B4-BE49-F238E27FC236}">
                <a16:creationId xmlns:a16="http://schemas.microsoft.com/office/drawing/2014/main" id="{5144166D-0196-4E99-A9C4-516853FCB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571" y="133369"/>
            <a:ext cx="7722858" cy="597485"/>
          </a:xfrm>
          <a:prstGeom prst="roundRect">
            <a:avLst>
              <a:gd name="adj" fmla="val 16667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dist="107763" dir="2700000" algn="ctr" rotWithShape="0">
              <a:schemeClr val="bg2">
                <a:alpha val="0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defTabSz="685800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ja-JP" altLang="en-US" sz="4050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3ABAF88-1CF6-45E3-BEA8-37F58380E6C1}"/>
              </a:ext>
            </a:extLst>
          </p:cNvPr>
          <p:cNvSpPr txBox="1"/>
          <p:nvPr/>
        </p:nvSpPr>
        <p:spPr>
          <a:xfrm>
            <a:off x="2531604" y="224361"/>
            <a:ext cx="712879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100" b="1" dirty="0">
                <a:solidFill>
                  <a:srgbClr val="FFFFFF"/>
                </a:solidFill>
                <a:latin typeface="Arial" pitchFamily="34" charset="0"/>
                <a:ea typeface="メイリオ" panose="020B0604030504040204" pitchFamily="50" charset="-128"/>
              </a:rPr>
              <a:t>大麻乱用で検挙された</a:t>
            </a:r>
            <a:r>
              <a:rPr lang="en-US" altLang="ja-JP" sz="2100" b="1" dirty="0">
                <a:solidFill>
                  <a:srgbClr val="FFFFFF"/>
                </a:solidFill>
                <a:latin typeface="Arial" pitchFamily="34" charset="0"/>
                <a:ea typeface="メイリオ" panose="020B0604030504040204" pitchFamily="50" charset="-128"/>
              </a:rPr>
              <a:t>10</a:t>
            </a:r>
            <a:r>
              <a:rPr lang="ja-JP" altLang="en-US" sz="2100" b="1" dirty="0">
                <a:solidFill>
                  <a:srgbClr val="FFFFFF"/>
                </a:solidFill>
                <a:latin typeface="Arial" pitchFamily="34" charset="0"/>
                <a:ea typeface="メイリオ" panose="020B0604030504040204" pitchFamily="50" charset="-128"/>
              </a:rPr>
              <a:t>代が急増しています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69DDACF-031F-42A9-8F31-05C6C8EDEA5D}"/>
              </a:ext>
            </a:extLst>
          </p:cNvPr>
          <p:cNvGraphicFramePr>
            <a:graphicFrameLocks/>
          </p:cNvGraphicFramePr>
          <p:nvPr/>
        </p:nvGraphicFramePr>
        <p:xfrm>
          <a:off x="1723565" y="980418"/>
          <a:ext cx="8744870" cy="4897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ED1417D-160D-4D74-936D-7B9092F5119C}"/>
              </a:ext>
            </a:extLst>
          </p:cNvPr>
          <p:cNvSpPr txBox="1"/>
          <p:nvPr/>
        </p:nvSpPr>
        <p:spPr>
          <a:xfrm>
            <a:off x="6816081" y="6407935"/>
            <a:ext cx="410445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350" b="1" dirty="0">
                <a:solidFill>
                  <a:srgbClr val="000000"/>
                </a:solidFill>
                <a:latin typeface="Arial" pitchFamily="34" charset="0"/>
                <a:ea typeface="メイリオ" panose="020B0604030504040204" pitchFamily="50" charset="-128"/>
              </a:rPr>
              <a:t>警察庁　「令和６年における組織犯罪の情勢」</a:t>
            </a:r>
          </a:p>
        </p:txBody>
      </p:sp>
    </p:spTree>
    <p:extLst>
      <p:ext uri="{BB962C8B-B14F-4D97-AF65-F5344CB8AC3E}">
        <p14:creationId xmlns:p14="http://schemas.microsoft.com/office/powerpoint/2010/main" val="175360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</p:sld>
</file>

<file path=ppt/theme/theme1.xml><?xml version="1.0" encoding="utf-8"?>
<a:theme xmlns:a="http://schemas.openxmlformats.org/drawingml/2006/main" name="2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游ゴシック</vt:lpstr>
      <vt:lpstr>Arial</vt:lpstr>
      <vt:lpstr>2_標準デザイン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minoru sasaki</dc:creator>
  <cp:lastModifiedBy>minoru sasaki</cp:lastModifiedBy>
  <cp:revision>1</cp:revision>
  <dcterms:created xsi:type="dcterms:W3CDTF">2025-10-04T09:37:35Z</dcterms:created>
  <dcterms:modified xsi:type="dcterms:W3CDTF">2025-10-04T09:39:12Z</dcterms:modified>
</cp:coreProperties>
</file>